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95" r:id="rId5"/>
  </p:sldMasterIdLst>
  <p:notesMasterIdLst>
    <p:notesMasterId r:id="rId15"/>
  </p:notesMasterIdLst>
  <p:handoutMasterIdLst>
    <p:handoutMasterId r:id="rId16"/>
  </p:handoutMasterIdLst>
  <p:sldIdLst>
    <p:sldId id="3333" r:id="rId6"/>
    <p:sldId id="3310" r:id="rId7"/>
    <p:sldId id="3336" r:id="rId8"/>
    <p:sldId id="3337" r:id="rId9"/>
    <p:sldId id="3338" r:id="rId10"/>
    <p:sldId id="3332" r:id="rId11"/>
    <p:sldId id="3339" r:id="rId12"/>
    <p:sldId id="3340" r:id="rId13"/>
    <p:sldId id="3335" r:id="rId14"/>
  </p:sldIdLst>
  <p:sldSz cx="6858000" cy="5143500"/>
  <p:notesSz cx="6797675" cy="9928225"/>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60" userDrawn="1">
          <p15:clr>
            <a:srgbClr val="A4A3A4"/>
          </p15:clr>
        </p15:guide>
        <p15:guide id="2" orient="horz" pos="182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Автор"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DA7"/>
    <a:srgbClr val="7FC1DB"/>
    <a:srgbClr val="58B6C0"/>
    <a:srgbClr val="3494BA"/>
    <a:srgbClr val="7A8C8E"/>
    <a:srgbClr val="84ACB6"/>
    <a:srgbClr val="CDDCE7"/>
    <a:srgbClr val="2683C6"/>
    <a:srgbClr val="AAD6E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1" autoAdjust="0"/>
    <p:restoredTop sz="95407" autoAdjust="0"/>
  </p:normalViewPr>
  <p:slideViewPr>
    <p:cSldViewPr snapToGrid="0" snapToObjects="1" showGuides="1">
      <p:cViewPr varScale="1">
        <p:scale>
          <a:sx n="152" d="100"/>
          <a:sy n="152" d="100"/>
        </p:scale>
        <p:origin x="2004" y="132"/>
      </p:cViewPr>
      <p:guideLst>
        <p:guide pos="2160"/>
        <p:guide orient="horz" pos="1824"/>
      </p:guideLst>
    </p:cSldViewPr>
  </p:slideViewPr>
  <p:notesTextViewPr>
    <p:cViewPr>
      <p:scale>
        <a:sx n="150" d="100"/>
        <a:sy n="150" d="100"/>
      </p:scale>
      <p:origin x="0" y="0"/>
    </p:cViewPr>
  </p:notesTextViewPr>
  <p:sorterViewPr>
    <p:cViewPr>
      <p:scale>
        <a:sx n="100" d="100"/>
        <a:sy n="100" d="100"/>
      </p:scale>
      <p:origin x="0" y="-1128"/>
    </p:cViewPr>
  </p:sorterViewPr>
  <p:notesViewPr>
    <p:cSldViewPr snapToGrid="0" snapToObjects="1" showGuides="1">
      <p:cViewPr varScale="1">
        <p:scale>
          <a:sx n="59" d="100"/>
          <a:sy n="59" d="100"/>
        </p:scale>
        <p:origin x="3366"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FC1DB"/>
            </a:solidFill>
            <a:ln w="12700" cap="flat">
              <a:noFill/>
              <a:miter lim="400000"/>
            </a:ln>
            <a:effectLst/>
          </c:spPr>
          <c:dPt>
            <c:idx val="0"/>
            <c:bubble3D val="0"/>
            <c:extLst>
              <c:ext xmlns:c16="http://schemas.microsoft.com/office/drawing/2014/chart" uri="{C3380CC4-5D6E-409C-BE32-E72D297353CC}">
                <c16:uniqueId val="{00000000-C779-9244-A520-C87458B52A95}"/>
              </c:ext>
            </c:extLst>
          </c:dPt>
          <c:dPt>
            <c:idx val="1"/>
            <c:bubble3D val="0"/>
            <c:extLst>
              <c:ext xmlns:c16="http://schemas.microsoft.com/office/drawing/2014/chart" uri="{C3380CC4-5D6E-409C-BE32-E72D297353CC}">
                <c16:uniqueId val="{00000002-C779-9244-A520-C87458B52A95}"/>
              </c:ext>
            </c:extLst>
          </c:dPt>
          <c:cat>
            <c:strRef>
              <c:f>Sheet1!$B$1:$C$1</c:f>
              <c:strCache>
                <c:ptCount val="2"/>
                <c:pt idx="0">
                  <c:v>1</c:v>
                </c:pt>
                <c:pt idx="1">
                  <c:v>2</c:v>
                </c:pt>
              </c:strCache>
            </c:strRef>
          </c:cat>
          <c:val>
            <c:numRef>
              <c:f>Sheet1!$B$2:$C$2</c:f>
              <c:numCache>
                <c:formatCode>General</c:formatCode>
                <c:ptCount val="2"/>
                <c:pt idx="0">
                  <c:v>58</c:v>
                </c:pt>
                <c:pt idx="1">
                  <c:v>0</c:v>
                </c:pt>
              </c:numCache>
            </c:numRef>
          </c:val>
          <c:extLst>
            <c:ext xmlns:c16="http://schemas.microsoft.com/office/drawing/2014/chart" uri="{C3380CC4-5D6E-409C-BE32-E72D297353CC}">
              <c16:uniqueId val="{00000003-C779-9244-A520-C87458B52A95}"/>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E5E5E5"/>
            </a:solidFill>
            <a:ln w="12700" cap="flat">
              <a:noFill/>
              <a:miter lim="400000"/>
            </a:ln>
            <a:effectLst/>
          </c:spPr>
          <c:dPt>
            <c:idx val="0"/>
            <c:bubble3D val="0"/>
            <c:spPr>
              <a:solidFill>
                <a:schemeClr val="accent2">
                  <a:lumMod val="40000"/>
                  <a:lumOff val="60000"/>
                </a:schemeClr>
              </a:solidFill>
              <a:ln w="12700" cap="flat">
                <a:noFill/>
                <a:miter lim="400000"/>
              </a:ln>
              <a:effectLst/>
            </c:spPr>
            <c:extLst>
              <c:ext xmlns:c16="http://schemas.microsoft.com/office/drawing/2014/chart" uri="{C3380CC4-5D6E-409C-BE32-E72D297353CC}">
                <c16:uniqueId val="{00000000-E06C-6E4C-9BA9-C958BAE01B4C}"/>
              </c:ext>
            </c:extLst>
          </c:dPt>
          <c:dPt>
            <c:idx val="1"/>
            <c:bubble3D val="0"/>
            <c:spPr>
              <a:solidFill>
                <a:schemeClr val="accent2"/>
              </a:solidFill>
              <a:ln w="12700" cap="flat">
                <a:noFill/>
                <a:miter lim="400000"/>
              </a:ln>
              <a:effectLst/>
            </c:spPr>
            <c:extLst>
              <c:ext xmlns:c16="http://schemas.microsoft.com/office/drawing/2014/chart" uri="{C3380CC4-5D6E-409C-BE32-E72D297353CC}">
                <c16:uniqueId val="{00000002-E06C-6E4C-9BA9-C958BAE01B4C}"/>
              </c:ext>
            </c:extLst>
          </c:dPt>
          <c:cat>
            <c:strRef>
              <c:f>Sheet1!$B$1:$C$1</c:f>
              <c:strCache>
                <c:ptCount val="2"/>
                <c:pt idx="0">
                  <c:v>1</c:v>
                </c:pt>
                <c:pt idx="1">
                  <c:v>2</c:v>
                </c:pt>
              </c:strCache>
            </c:strRef>
          </c:cat>
          <c:val>
            <c:numRef>
              <c:f>Sheet1!$B$2:$C$2</c:f>
              <c:numCache>
                <c:formatCode>General</c:formatCode>
                <c:ptCount val="2"/>
                <c:pt idx="0">
                  <c:v>70</c:v>
                </c:pt>
                <c:pt idx="1">
                  <c:v>30</c:v>
                </c:pt>
              </c:numCache>
            </c:numRef>
          </c:val>
          <c:extLst>
            <c:ext xmlns:c16="http://schemas.microsoft.com/office/drawing/2014/chart" uri="{C3380CC4-5D6E-409C-BE32-E72D297353CC}">
              <c16:uniqueId val="{00000003-E06C-6E4C-9BA9-C958BAE01B4C}"/>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E5E5E5"/>
            </a:solidFill>
            <a:ln w="12700" cap="flat">
              <a:noFill/>
              <a:miter lim="400000"/>
            </a:ln>
            <a:effectLst/>
          </c:spPr>
          <c:dPt>
            <c:idx val="0"/>
            <c:bubble3D val="0"/>
            <c:spPr>
              <a:solidFill>
                <a:schemeClr val="accent3">
                  <a:lumMod val="40000"/>
                  <a:lumOff val="60000"/>
                </a:schemeClr>
              </a:solidFill>
              <a:ln w="12700" cap="flat">
                <a:noFill/>
                <a:miter lim="400000"/>
              </a:ln>
              <a:effectLst/>
            </c:spPr>
            <c:extLst>
              <c:ext xmlns:c16="http://schemas.microsoft.com/office/drawing/2014/chart" uri="{C3380CC4-5D6E-409C-BE32-E72D297353CC}">
                <c16:uniqueId val="{00000000-8843-3D48-A40F-50425E37C649}"/>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2-8843-3D48-A40F-50425E37C649}"/>
              </c:ext>
            </c:extLst>
          </c:dPt>
          <c:cat>
            <c:strRef>
              <c:f>Sheet1!$B$1:$C$1</c:f>
              <c:strCache>
                <c:ptCount val="2"/>
                <c:pt idx="0">
                  <c:v>1</c:v>
                </c:pt>
                <c:pt idx="1">
                  <c:v>2</c:v>
                </c:pt>
              </c:strCache>
            </c:strRef>
          </c:cat>
          <c:val>
            <c:numRef>
              <c:f>Sheet1!$B$2:$C$2</c:f>
              <c:numCache>
                <c:formatCode>General</c:formatCode>
                <c:ptCount val="2"/>
                <c:pt idx="0">
                  <c:v>30</c:v>
                </c:pt>
                <c:pt idx="1">
                  <c:v>70</c:v>
                </c:pt>
              </c:numCache>
            </c:numRef>
          </c:val>
          <c:extLst>
            <c:ext xmlns:c16="http://schemas.microsoft.com/office/drawing/2014/chart" uri="{C3380CC4-5D6E-409C-BE32-E72D297353CC}">
              <c16:uniqueId val="{00000003-8843-3D48-A40F-50425E37C649}"/>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94BA"/>
            </a:solidFill>
            <a:ln w="12700" cap="flat">
              <a:noFill/>
              <a:miter lim="400000"/>
            </a:ln>
            <a:effectLst/>
          </c:spPr>
          <c:dPt>
            <c:idx val="0"/>
            <c:bubble3D val="0"/>
            <c:extLst>
              <c:ext xmlns:c16="http://schemas.microsoft.com/office/drawing/2014/chart" uri="{C3380CC4-5D6E-409C-BE32-E72D297353CC}">
                <c16:uniqueId val="{00000000-0145-354F-BF04-A01F8EB53A61}"/>
              </c:ext>
            </c:extLst>
          </c:dPt>
          <c:dPt>
            <c:idx val="1"/>
            <c:bubble3D val="0"/>
            <c:extLst>
              <c:ext xmlns:c16="http://schemas.microsoft.com/office/drawing/2014/chart" uri="{C3380CC4-5D6E-409C-BE32-E72D297353CC}">
                <c16:uniqueId val="{00000002-0145-354F-BF04-A01F8EB53A61}"/>
              </c:ext>
            </c:extLst>
          </c:dPt>
          <c:cat>
            <c:strRef>
              <c:f>Sheet1!$B$1:$C$1</c:f>
              <c:strCache>
                <c:ptCount val="2"/>
                <c:pt idx="0">
                  <c:v>1</c:v>
                </c:pt>
                <c:pt idx="1">
                  <c:v>2</c:v>
                </c:pt>
              </c:strCache>
            </c:strRef>
          </c:cat>
          <c:val>
            <c:numRef>
              <c:f>Sheet1!$B$2:$C$2</c:f>
              <c:numCache>
                <c:formatCode>General</c:formatCode>
                <c:ptCount val="2"/>
                <c:pt idx="0">
                  <c:v>0</c:v>
                </c:pt>
                <c:pt idx="1">
                  <c:v>100</c:v>
                </c:pt>
              </c:numCache>
            </c:numRef>
          </c:val>
          <c:extLst>
            <c:ext xmlns:c16="http://schemas.microsoft.com/office/drawing/2014/chart" uri="{C3380CC4-5D6E-409C-BE32-E72D297353CC}">
              <c16:uniqueId val="{00000003-0145-354F-BF04-A01F8EB53A61}"/>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1"/>
        <c:ser>
          <c:idx val="0"/>
          <c:order val="0"/>
          <c:tx>
            <c:strRef>
              <c:f>Sheet1!$A$2</c:f>
              <c:strCache>
                <c:ptCount val="1"/>
                <c:pt idx="0">
                  <c:v>Region 1</c:v>
                </c:pt>
              </c:strCache>
            </c:strRef>
          </c:tx>
          <c:spPr>
            <a:solidFill>
              <a:schemeClr val="bg2"/>
            </a:solidFill>
          </c:spPr>
          <c:explosion val="9"/>
          <c:dPt>
            <c:idx val="0"/>
            <c:bubble3D val="0"/>
            <c:spPr>
              <a:solidFill>
                <a:schemeClr val="accent1"/>
              </a:solidFill>
            </c:spPr>
            <c:extLst>
              <c:ext xmlns:c16="http://schemas.microsoft.com/office/drawing/2014/chart" uri="{C3380CC4-5D6E-409C-BE32-E72D297353CC}">
                <c16:uniqueId val="{00000000-0308-584A-9E30-0334B4718E25}"/>
              </c:ext>
            </c:extLst>
          </c:dPt>
          <c:dPt>
            <c:idx val="1"/>
            <c:bubble3D val="0"/>
            <c:spPr>
              <a:solidFill>
                <a:schemeClr val="accent2"/>
              </a:solidFill>
            </c:spPr>
            <c:extLst>
              <c:ext xmlns:c16="http://schemas.microsoft.com/office/drawing/2014/chart" uri="{C3380CC4-5D6E-409C-BE32-E72D297353CC}">
                <c16:uniqueId val="{00000002-0308-584A-9E30-0334B4718E25}"/>
              </c:ext>
            </c:extLst>
          </c:dPt>
          <c:dPt>
            <c:idx val="2"/>
            <c:bubble3D val="0"/>
            <c:spPr>
              <a:solidFill>
                <a:schemeClr val="accent3"/>
              </a:solidFill>
            </c:spPr>
            <c:extLst>
              <c:ext xmlns:c16="http://schemas.microsoft.com/office/drawing/2014/chart" uri="{C3380CC4-5D6E-409C-BE32-E72D297353CC}">
                <c16:uniqueId val="{00000004-0308-584A-9E30-0334B4718E25}"/>
              </c:ext>
            </c:extLst>
          </c:dPt>
          <c:dPt>
            <c:idx val="3"/>
            <c:bubble3D val="0"/>
            <c:spPr>
              <a:solidFill>
                <a:schemeClr val="accent4"/>
              </a:solidFill>
            </c:spPr>
            <c:extLst>
              <c:ext xmlns:c16="http://schemas.microsoft.com/office/drawing/2014/chart" uri="{C3380CC4-5D6E-409C-BE32-E72D297353CC}">
                <c16:uniqueId val="{00000006-0308-584A-9E30-0334B4718E25}"/>
              </c:ext>
            </c:extLst>
          </c:dPt>
          <c:dPt>
            <c:idx val="4"/>
            <c:bubble3D val="0"/>
            <c:spPr>
              <a:solidFill>
                <a:schemeClr val="accent5"/>
              </a:solidFill>
            </c:spPr>
            <c:extLst>
              <c:ext xmlns:c16="http://schemas.microsoft.com/office/drawing/2014/chart" uri="{C3380CC4-5D6E-409C-BE32-E72D297353CC}">
                <c16:uniqueId val="{00000008-0308-584A-9E30-0334B4718E25}"/>
              </c:ext>
            </c:extLst>
          </c:dPt>
          <c:dPt>
            <c:idx val="5"/>
            <c:bubble3D val="0"/>
            <c:spPr>
              <a:solidFill>
                <a:schemeClr val="accent6"/>
              </a:solidFill>
            </c:spPr>
            <c:extLst>
              <c:ext xmlns:c16="http://schemas.microsoft.com/office/drawing/2014/chart" uri="{C3380CC4-5D6E-409C-BE32-E72D297353CC}">
                <c16:uniqueId val="{0000000A-0308-584A-9E30-0334B4718E25}"/>
              </c:ext>
            </c:extLst>
          </c:dPt>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B-0308-584A-9E30-0334B4718E25}"/>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175" cy="495732"/>
          </a:xfrm>
          <a:prstGeom prst="rect">
            <a:avLst/>
          </a:prstGeom>
        </p:spPr>
        <p:txBody>
          <a:bodyPr vert="horz" lIns="93988" tIns="46994" rIns="93988" bIns="46994" rtlCol="0"/>
          <a:lstStyle>
            <a:lvl1pPr algn="l">
              <a:defRPr sz="1300"/>
            </a:lvl1pPr>
          </a:lstStyle>
          <a:p>
            <a:endParaRPr lang="en-US" dirty="0"/>
          </a:p>
        </p:txBody>
      </p:sp>
      <p:sp>
        <p:nvSpPr>
          <p:cNvPr id="3" name="Date Placeholder 2"/>
          <p:cNvSpPr>
            <a:spLocks noGrp="1"/>
          </p:cNvSpPr>
          <p:nvPr>
            <p:ph type="dt" sz="quarter" idx="1"/>
          </p:nvPr>
        </p:nvSpPr>
        <p:spPr>
          <a:xfrm>
            <a:off x="3849957" y="1"/>
            <a:ext cx="2946175" cy="495732"/>
          </a:xfrm>
          <a:prstGeom prst="rect">
            <a:avLst/>
          </a:prstGeom>
        </p:spPr>
        <p:txBody>
          <a:bodyPr vert="horz" lIns="93988" tIns="46994" rIns="93988" bIns="46994" rtlCol="0"/>
          <a:lstStyle>
            <a:lvl1pPr algn="r">
              <a:defRPr sz="1300"/>
            </a:lvl1pPr>
          </a:lstStyle>
          <a:p>
            <a:fld id="{A91F3830-4213-4B9A-91A3-B08E8DDCB05A}" type="datetimeFigureOut">
              <a:rPr lang="en-US" smtClean="0"/>
              <a:t>6/1/2022</a:t>
            </a:fld>
            <a:endParaRPr lang="en-US" dirty="0"/>
          </a:p>
        </p:txBody>
      </p:sp>
      <p:sp>
        <p:nvSpPr>
          <p:cNvPr id="4" name="Footer Placeholder 3"/>
          <p:cNvSpPr>
            <a:spLocks noGrp="1"/>
          </p:cNvSpPr>
          <p:nvPr>
            <p:ph type="ftr" sz="quarter" idx="2"/>
          </p:nvPr>
        </p:nvSpPr>
        <p:spPr>
          <a:xfrm>
            <a:off x="1" y="9430797"/>
            <a:ext cx="2946175" cy="495732"/>
          </a:xfrm>
          <a:prstGeom prst="rect">
            <a:avLst/>
          </a:prstGeom>
        </p:spPr>
        <p:txBody>
          <a:bodyPr vert="horz" lIns="93988" tIns="46994" rIns="93988" bIns="46994"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49957" y="9430797"/>
            <a:ext cx="2946175" cy="495732"/>
          </a:xfrm>
          <a:prstGeom prst="rect">
            <a:avLst/>
          </a:prstGeom>
        </p:spPr>
        <p:txBody>
          <a:bodyPr vert="horz" lIns="93988" tIns="46994" rIns="93988" bIns="46994" rtlCol="0" anchor="b"/>
          <a:lstStyle>
            <a:lvl1pPr algn="r">
              <a:defRPr sz="1300"/>
            </a:lvl1pPr>
          </a:lstStyle>
          <a:p>
            <a:fld id="{C7BC9532-BDF2-4427-9F1A-735C5E8E38B7}" type="slidenum">
              <a:rPr lang="en-US" smtClean="0"/>
              <a:t>‹#›</a:t>
            </a:fld>
            <a:endParaRPr lang="en-US" dirty="0"/>
          </a:p>
        </p:txBody>
      </p:sp>
    </p:spTree>
    <p:extLst>
      <p:ext uri="{BB962C8B-B14F-4D97-AF65-F5344CB8AC3E}">
        <p14:creationId xmlns:p14="http://schemas.microsoft.com/office/powerpoint/2010/main" val="113581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175" cy="495732"/>
          </a:xfrm>
          <a:prstGeom prst="rect">
            <a:avLst/>
          </a:prstGeom>
        </p:spPr>
        <p:txBody>
          <a:bodyPr vert="horz" lIns="93988" tIns="46994" rIns="93988" bIns="46994" rtlCol="0"/>
          <a:lstStyle>
            <a:lvl1pPr algn="l">
              <a:defRPr sz="1300"/>
            </a:lvl1pPr>
          </a:lstStyle>
          <a:p>
            <a:endParaRPr lang="en-US" dirty="0"/>
          </a:p>
        </p:txBody>
      </p:sp>
      <p:sp>
        <p:nvSpPr>
          <p:cNvPr id="3" name="Date Placeholder 2"/>
          <p:cNvSpPr>
            <a:spLocks noGrp="1"/>
          </p:cNvSpPr>
          <p:nvPr>
            <p:ph type="dt" idx="1"/>
          </p:nvPr>
        </p:nvSpPr>
        <p:spPr>
          <a:xfrm>
            <a:off x="3849957" y="1"/>
            <a:ext cx="2946175" cy="495732"/>
          </a:xfrm>
          <a:prstGeom prst="rect">
            <a:avLst/>
          </a:prstGeom>
        </p:spPr>
        <p:txBody>
          <a:bodyPr vert="horz" lIns="93988" tIns="46994" rIns="93988" bIns="46994" rtlCol="0"/>
          <a:lstStyle>
            <a:lvl1pPr algn="r">
              <a:defRPr sz="1300"/>
            </a:lvl1pPr>
          </a:lstStyle>
          <a:p>
            <a:fld id="{30CA3642-0488-4ABC-8C4C-654590A97A46}" type="datetimeFigureOut">
              <a:rPr lang="en-US" smtClean="0"/>
              <a:t>6/1/2022</a:t>
            </a:fld>
            <a:endParaRPr lang="en-US"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3988" tIns="46994" rIns="93988" bIns="46994" rtlCol="0" anchor="ctr"/>
          <a:lstStyle/>
          <a:p>
            <a:endParaRPr lang="en-US" dirty="0"/>
          </a:p>
        </p:txBody>
      </p:sp>
      <p:sp>
        <p:nvSpPr>
          <p:cNvPr id="5" name="Notes Placeholder 4"/>
          <p:cNvSpPr>
            <a:spLocks noGrp="1"/>
          </p:cNvSpPr>
          <p:nvPr>
            <p:ph type="body" sz="quarter" idx="3"/>
          </p:nvPr>
        </p:nvSpPr>
        <p:spPr>
          <a:xfrm>
            <a:off x="679768" y="4716247"/>
            <a:ext cx="5438140" cy="4466683"/>
          </a:xfrm>
          <a:prstGeom prst="rect">
            <a:avLst/>
          </a:prstGeom>
        </p:spPr>
        <p:txBody>
          <a:bodyPr vert="horz" lIns="93988" tIns="46994" rIns="93988" bIns="4699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430797"/>
            <a:ext cx="2946175" cy="495732"/>
          </a:xfrm>
          <a:prstGeom prst="rect">
            <a:avLst/>
          </a:prstGeom>
        </p:spPr>
        <p:txBody>
          <a:bodyPr vert="horz" lIns="93988" tIns="46994" rIns="93988" bIns="46994"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49957" y="9430797"/>
            <a:ext cx="2946175" cy="495732"/>
          </a:xfrm>
          <a:prstGeom prst="rect">
            <a:avLst/>
          </a:prstGeom>
        </p:spPr>
        <p:txBody>
          <a:bodyPr vert="horz" lIns="93988" tIns="46994" rIns="93988" bIns="46994" rtlCol="0" anchor="b"/>
          <a:lstStyle>
            <a:lvl1pPr algn="r">
              <a:defRPr sz="1300"/>
            </a:lvl1pPr>
          </a:lstStyle>
          <a:p>
            <a:fld id="{0C4573DD-ABEC-409A-8FDD-B681077E6084}" type="slidenum">
              <a:rPr lang="en-US" smtClean="0"/>
              <a:t>‹#›</a:t>
            </a:fld>
            <a:endParaRPr lang="en-US" dirty="0"/>
          </a:p>
        </p:txBody>
      </p:sp>
    </p:spTree>
    <p:extLst>
      <p:ext uri="{BB962C8B-B14F-4D97-AF65-F5344CB8AC3E}">
        <p14:creationId xmlns:p14="http://schemas.microsoft.com/office/powerpoint/2010/main" val="248171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C4573DD-ABEC-409A-8FDD-B681077E6084}" type="slidenum">
              <a:rPr lang="en-US" smtClean="0"/>
              <a:t>1</a:t>
            </a:fld>
            <a:endParaRPr lang="en-US" dirty="0"/>
          </a:p>
        </p:txBody>
      </p:sp>
    </p:spTree>
    <p:extLst>
      <p:ext uri="{BB962C8B-B14F-4D97-AF65-F5344CB8AC3E}">
        <p14:creationId xmlns:p14="http://schemas.microsoft.com/office/powerpoint/2010/main" val="218329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573DD-ABEC-409A-8FDD-B681077E6084}" type="slidenum">
              <a:rPr lang="en-US" smtClean="0"/>
              <a:t>3</a:t>
            </a:fld>
            <a:endParaRPr lang="en-US" dirty="0"/>
          </a:p>
        </p:txBody>
      </p:sp>
    </p:spTree>
    <p:extLst>
      <p:ext uri="{BB962C8B-B14F-4D97-AF65-F5344CB8AC3E}">
        <p14:creationId xmlns:p14="http://schemas.microsoft.com/office/powerpoint/2010/main" val="2228750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063033090"/>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0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p>
            <a:fld id="{598B42D4-0785-4D13-AA9E-E0C4A71F03BF}" type="datetime1">
              <a:rPr lang="en-US" smtClean="0"/>
              <a:t>6/1/2022</a:t>
            </a:fld>
            <a:endParaRPr lang="en-US" dirty="0"/>
          </a:p>
        </p:txBody>
      </p:sp>
      <p:sp>
        <p:nvSpPr>
          <p:cNvPr id="5" name="Footer Placeholder 4"/>
          <p:cNvSpPr>
            <a:spLocks noGrp="1"/>
          </p:cNvSpPr>
          <p:nvPr>
            <p:ph type="ftr" sz="quarter" idx="11"/>
          </p:nvPr>
        </p:nvSpPr>
        <p:spPr>
          <a:xfrm>
            <a:off x="226253" y="5786723"/>
            <a:ext cx="2171700" cy="69250"/>
          </a:xfrm>
          <a:prstGeom prst="rect">
            <a:avLst/>
          </a:prstGeom>
        </p:spPr>
        <p:txBody>
          <a:bodyPr/>
          <a:lstStyle/>
          <a:p>
            <a:r>
              <a:rPr lang="en-US" dirty="0"/>
              <a:t>Confidential information for the sole benefit and use of PwC’s client.</a:t>
            </a:r>
          </a:p>
        </p:txBody>
      </p:sp>
      <p:sp>
        <p:nvSpPr>
          <p:cNvPr id="6" name="Slide Number Placeholder 5"/>
          <p:cNvSpPr>
            <a:spLocks noGrp="1"/>
          </p:cNvSpPr>
          <p:nvPr>
            <p:ph type="sldNum" sz="quarter" idx="12"/>
          </p:nvPr>
        </p:nvSpPr>
        <p:spPr>
          <a:xfrm>
            <a:off x="5010218" y="5514861"/>
            <a:ext cx="1600200" cy="92333"/>
          </a:xfrm>
          <a:prstGeom prst="rect">
            <a:avLst/>
          </a:prstGeom>
        </p:spPr>
        <p:txBody>
          <a:bodyPr/>
          <a:lstStyle/>
          <a:p>
            <a:fld id="{F06B2653-D1AD-46BA-BB88-3123B5BA212E}" type="slidenum">
              <a:rPr lang="en-US" smtClean="0"/>
              <a:t>‹#›</a:t>
            </a:fld>
            <a:endParaRPr lang="en-US" dirty="0"/>
          </a:p>
        </p:txBody>
      </p:sp>
      <p:sp>
        <p:nvSpPr>
          <p:cNvPr id="16" name="Freeform 5">
            <a:extLst>
              <a:ext uri="{FF2B5EF4-FFF2-40B4-BE49-F238E27FC236}">
                <a16:creationId xmlns:a16="http://schemas.microsoft.com/office/drawing/2014/main" id="{3F711959-F964-4D51-8A0E-10967F0ED7BD}"/>
              </a:ext>
            </a:extLst>
          </p:cNvPr>
          <p:cNvSpPr>
            <a:spLocks/>
          </p:cNvSpPr>
          <p:nvPr userDrawn="1"/>
        </p:nvSpPr>
        <p:spPr bwMode="auto">
          <a:xfrm>
            <a:off x="2382" y="3231822"/>
            <a:ext cx="6855618" cy="157723"/>
          </a:xfrm>
          <a:custGeom>
            <a:avLst/>
            <a:gdLst>
              <a:gd name="T0" fmla="*/ 5760 w 5760"/>
              <a:gd name="T1" fmla="*/ 0 h 62"/>
              <a:gd name="T2" fmla="*/ 996 w 5760"/>
              <a:gd name="T3" fmla="*/ 0 h 62"/>
              <a:gd name="T4" fmla="*/ 945 w 5760"/>
              <a:gd name="T5" fmla="*/ 62 h 62"/>
              <a:gd name="T6" fmla="*/ 888 w 5760"/>
              <a:gd name="T7" fmla="*/ 0 h 62"/>
              <a:gd name="T8" fmla="*/ 0 w 5760"/>
              <a:gd name="T9" fmla="*/ 0 h 62"/>
              <a:gd name="connsiteX0" fmla="*/ 9544 w 9544"/>
              <a:gd name="connsiteY0" fmla="*/ 0 h 10000"/>
              <a:gd name="connsiteX1" fmla="*/ 1273 w 9544"/>
              <a:gd name="connsiteY1" fmla="*/ 0 h 10000"/>
              <a:gd name="connsiteX2" fmla="*/ 1185 w 9544"/>
              <a:gd name="connsiteY2" fmla="*/ 10000 h 10000"/>
              <a:gd name="connsiteX3" fmla="*/ 1086 w 9544"/>
              <a:gd name="connsiteY3" fmla="*/ 0 h 10000"/>
              <a:gd name="connsiteX4" fmla="*/ 0 w 9544"/>
              <a:gd name="connsiteY4" fmla="*/ 0 h 10000"/>
              <a:gd name="connsiteX0" fmla="*/ 10196 w 10196"/>
              <a:gd name="connsiteY0" fmla="*/ 0 h 10000"/>
              <a:gd name="connsiteX1" fmla="*/ 1334 w 10196"/>
              <a:gd name="connsiteY1" fmla="*/ 0 h 10000"/>
              <a:gd name="connsiteX2" fmla="*/ 1242 w 10196"/>
              <a:gd name="connsiteY2" fmla="*/ 10000 h 10000"/>
              <a:gd name="connsiteX3" fmla="*/ 1138 w 10196"/>
              <a:gd name="connsiteY3" fmla="*/ 0 h 10000"/>
              <a:gd name="connsiteX4" fmla="*/ 0 w 10196"/>
              <a:gd name="connsiteY4" fmla="*/ 0 h 10000"/>
              <a:gd name="connsiteX0" fmla="*/ 10341 w 10341"/>
              <a:gd name="connsiteY0" fmla="*/ 0 h 10000"/>
              <a:gd name="connsiteX1" fmla="*/ 1334 w 10341"/>
              <a:gd name="connsiteY1" fmla="*/ 0 h 10000"/>
              <a:gd name="connsiteX2" fmla="*/ 1242 w 10341"/>
              <a:gd name="connsiteY2" fmla="*/ 10000 h 10000"/>
              <a:gd name="connsiteX3" fmla="*/ 1138 w 10341"/>
              <a:gd name="connsiteY3" fmla="*/ 0 h 10000"/>
              <a:gd name="connsiteX4" fmla="*/ 0 w 10341"/>
              <a:gd name="connsiteY4" fmla="*/ 0 h 10000"/>
              <a:gd name="connsiteX0" fmla="*/ 10475 w 10475"/>
              <a:gd name="connsiteY0" fmla="*/ 0 h 10000"/>
              <a:gd name="connsiteX1" fmla="*/ 1334 w 10475"/>
              <a:gd name="connsiteY1" fmla="*/ 0 h 10000"/>
              <a:gd name="connsiteX2" fmla="*/ 1242 w 10475"/>
              <a:gd name="connsiteY2" fmla="*/ 10000 h 10000"/>
              <a:gd name="connsiteX3" fmla="*/ 1138 w 10475"/>
              <a:gd name="connsiteY3" fmla="*/ 0 h 10000"/>
              <a:gd name="connsiteX4" fmla="*/ 0 w 1047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5" h="10000">
                <a:moveTo>
                  <a:pt x="10475" y="0"/>
                </a:moveTo>
                <a:lnTo>
                  <a:pt x="1334" y="0"/>
                </a:lnTo>
                <a:cubicBezTo>
                  <a:pt x="1303" y="3333"/>
                  <a:pt x="1272" y="6667"/>
                  <a:pt x="1242" y="10000"/>
                </a:cubicBezTo>
                <a:cubicBezTo>
                  <a:pt x="1207" y="6667"/>
                  <a:pt x="1172" y="3333"/>
                  <a:pt x="1138" y="0"/>
                </a:cubicBezTo>
                <a:lnTo>
                  <a:pt x="0" y="0"/>
                </a:lnTo>
              </a:path>
            </a:pathLst>
          </a:custGeom>
          <a:noFill/>
          <a:ln w="7938"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17" name="Picture 16">
            <a:extLst>
              <a:ext uri="{FF2B5EF4-FFF2-40B4-BE49-F238E27FC236}">
                <a16:creationId xmlns:a16="http://schemas.microsoft.com/office/drawing/2014/main" id="{5047D302-5DD5-45F6-A8A7-4034B76B1E27}"/>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37403" y="3770782"/>
            <a:ext cx="621354" cy="621354"/>
          </a:xfrm>
          <a:prstGeom prst="rect">
            <a:avLst/>
          </a:prstGeom>
        </p:spPr>
      </p:pic>
      <p:pic>
        <p:nvPicPr>
          <p:cNvPr id="3" name="Picture 2" descr="A windmill next to a horse&#10;&#10;Description automatically generated">
            <a:extLst>
              <a:ext uri="{FF2B5EF4-FFF2-40B4-BE49-F238E27FC236}">
                <a16:creationId xmlns:a16="http://schemas.microsoft.com/office/drawing/2014/main" id="{930FFEDD-A67A-44B1-93D7-A09DDC39CF8A}"/>
              </a:ext>
            </a:extLst>
          </p:cNvPr>
          <p:cNvPicPr>
            <a:picLocks noChangeAspect="1"/>
          </p:cNvPicPr>
          <p:nvPr userDrawn="1"/>
        </p:nvPicPr>
        <p:blipFill rotWithShape="1">
          <a:blip r:embed="rId7"/>
          <a:srcRect t="15422" b="18295"/>
          <a:stretch/>
        </p:blipFill>
        <p:spPr>
          <a:xfrm>
            <a:off x="-2382" y="3176"/>
            <a:ext cx="6858000" cy="3139328"/>
          </a:xfrm>
          <a:prstGeom prst="rect">
            <a:avLst/>
          </a:prstGeom>
        </p:spPr>
      </p:pic>
    </p:spTree>
    <p:extLst>
      <p:ext uri="{BB962C8B-B14F-4D97-AF65-F5344CB8AC3E}">
        <p14:creationId xmlns:p14="http://schemas.microsoft.com/office/powerpoint/2010/main" val="265061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4922-5C12-4C9C-9D48-F17888630394}"/>
              </a:ext>
            </a:extLst>
          </p:cNvPr>
          <p:cNvSpPr>
            <a:spLocks noGrp="1"/>
          </p:cNvSpPr>
          <p:nvPr>
            <p:ph type="title"/>
          </p:nvPr>
        </p:nvSpPr>
        <p:spPr>
          <a:xfrm>
            <a:off x="468313" y="1282700"/>
            <a:ext cx="5915025"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A920B0-D4AC-46D1-842A-37285A6B2A08}"/>
              </a:ext>
            </a:extLst>
          </p:cNvPr>
          <p:cNvSpPr>
            <a:spLocks noGrp="1"/>
          </p:cNvSpPr>
          <p:nvPr>
            <p:ph type="body" idx="1"/>
          </p:nvPr>
        </p:nvSpPr>
        <p:spPr>
          <a:xfrm>
            <a:off x="468313" y="3441700"/>
            <a:ext cx="5915025"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F4793E-827E-4A77-9316-1F7C4D995DA7}"/>
              </a:ext>
            </a:extLst>
          </p:cNvPr>
          <p:cNvSpPr>
            <a:spLocks noGrp="1"/>
          </p:cNvSpPr>
          <p:nvPr>
            <p:ph type="dt" sz="half" idx="10"/>
          </p:nvPr>
        </p:nvSpPr>
        <p:spPr>
          <a:xfrm>
            <a:off x="471488" y="4767263"/>
            <a:ext cx="1543050" cy="274637"/>
          </a:xfrm>
          <a:prstGeom prst="rect">
            <a:avLst/>
          </a:prstGeom>
        </p:spPr>
        <p:txBody>
          <a:bodyPr/>
          <a:lstStyle/>
          <a:p>
            <a:fld id="{FA3681FB-061E-49DC-A9BA-FAD65B3206B4}" type="datetimeFigureOut">
              <a:rPr lang="en-US" smtClean="0"/>
              <a:t>6/1/2022</a:t>
            </a:fld>
            <a:endParaRPr lang="en-US"/>
          </a:p>
        </p:txBody>
      </p:sp>
      <p:sp>
        <p:nvSpPr>
          <p:cNvPr id="5" name="Footer Placeholder 4">
            <a:extLst>
              <a:ext uri="{FF2B5EF4-FFF2-40B4-BE49-F238E27FC236}">
                <a16:creationId xmlns:a16="http://schemas.microsoft.com/office/drawing/2014/main" id="{28C50E1C-933E-4028-8829-A8A62FABC44D}"/>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F4569B-8218-4DD6-8C3F-BABB852802D4}"/>
              </a:ext>
            </a:extLst>
          </p:cNvPr>
          <p:cNvSpPr>
            <a:spLocks noGrp="1"/>
          </p:cNvSpPr>
          <p:nvPr>
            <p:ph type="sldNum" sz="quarter" idx="12"/>
          </p:nvPr>
        </p:nvSpPr>
        <p:spPr>
          <a:xfrm>
            <a:off x="4843463" y="4767263"/>
            <a:ext cx="1543050" cy="274637"/>
          </a:xfrm>
          <a:prstGeom prst="rect">
            <a:avLst/>
          </a:prstGeom>
        </p:spPr>
        <p:txBody>
          <a:bodyPr/>
          <a:lstStyle/>
          <a:p>
            <a:fld id="{B6059640-091D-47A3-A6D5-93CDEF32C441}" type="slidenum">
              <a:rPr lang="en-US" smtClean="0"/>
              <a:t>‹#›</a:t>
            </a:fld>
            <a:endParaRPr lang="en-US"/>
          </a:p>
        </p:txBody>
      </p:sp>
    </p:spTree>
    <p:extLst>
      <p:ext uri="{BB962C8B-B14F-4D97-AF65-F5344CB8AC3E}">
        <p14:creationId xmlns:p14="http://schemas.microsoft.com/office/powerpoint/2010/main" val="153014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F275-60ED-4192-B325-2B389C39AB2A}"/>
              </a:ext>
            </a:extLst>
          </p:cNvPr>
          <p:cNvSpPr>
            <a:spLocks noGrp="1"/>
          </p:cNvSpPr>
          <p:nvPr>
            <p:ph type="title"/>
          </p:nvPr>
        </p:nvSpPr>
        <p:spPr>
          <a:xfrm>
            <a:off x="471488" y="274638"/>
            <a:ext cx="5915025"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22C38AB-8B03-461E-89D5-9CD59949B911}"/>
              </a:ext>
            </a:extLst>
          </p:cNvPr>
          <p:cNvSpPr>
            <a:spLocks noGrp="1"/>
          </p:cNvSpPr>
          <p:nvPr>
            <p:ph sz="half" idx="1"/>
          </p:nvPr>
        </p:nvSpPr>
        <p:spPr>
          <a:xfrm>
            <a:off x="471488" y="1370013"/>
            <a:ext cx="2881312"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CFCA28-021F-49BE-AD6E-5A3B8FC90A85}"/>
              </a:ext>
            </a:extLst>
          </p:cNvPr>
          <p:cNvSpPr>
            <a:spLocks noGrp="1"/>
          </p:cNvSpPr>
          <p:nvPr>
            <p:ph sz="half" idx="2"/>
          </p:nvPr>
        </p:nvSpPr>
        <p:spPr>
          <a:xfrm>
            <a:off x="3505200" y="1370013"/>
            <a:ext cx="2881313"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D160DC-2DC4-420D-9938-8CF3A23AD424}"/>
              </a:ext>
            </a:extLst>
          </p:cNvPr>
          <p:cNvSpPr>
            <a:spLocks noGrp="1"/>
          </p:cNvSpPr>
          <p:nvPr>
            <p:ph type="dt" sz="half" idx="10"/>
          </p:nvPr>
        </p:nvSpPr>
        <p:spPr>
          <a:xfrm>
            <a:off x="471488" y="4767263"/>
            <a:ext cx="1543050" cy="274637"/>
          </a:xfrm>
          <a:prstGeom prst="rect">
            <a:avLst/>
          </a:prstGeom>
        </p:spPr>
        <p:txBody>
          <a:bodyPr/>
          <a:lstStyle/>
          <a:p>
            <a:fld id="{FA3681FB-061E-49DC-A9BA-FAD65B3206B4}" type="datetimeFigureOut">
              <a:rPr lang="en-US" smtClean="0"/>
              <a:t>6/1/2022</a:t>
            </a:fld>
            <a:endParaRPr lang="en-US"/>
          </a:p>
        </p:txBody>
      </p:sp>
      <p:sp>
        <p:nvSpPr>
          <p:cNvPr id="6" name="Footer Placeholder 5">
            <a:extLst>
              <a:ext uri="{FF2B5EF4-FFF2-40B4-BE49-F238E27FC236}">
                <a16:creationId xmlns:a16="http://schemas.microsoft.com/office/drawing/2014/main" id="{8E2C878E-CFFD-4FF3-93F6-4207641F088E}"/>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E20FCD-5DB6-4A54-ACA4-649DB84092F8}"/>
              </a:ext>
            </a:extLst>
          </p:cNvPr>
          <p:cNvSpPr>
            <a:spLocks noGrp="1"/>
          </p:cNvSpPr>
          <p:nvPr>
            <p:ph type="sldNum" sz="quarter" idx="12"/>
          </p:nvPr>
        </p:nvSpPr>
        <p:spPr>
          <a:xfrm>
            <a:off x="4843463" y="4767263"/>
            <a:ext cx="1543050" cy="274637"/>
          </a:xfrm>
          <a:prstGeom prst="rect">
            <a:avLst/>
          </a:prstGeom>
        </p:spPr>
        <p:txBody>
          <a:bodyPr/>
          <a:lstStyle/>
          <a:p>
            <a:fld id="{B6059640-091D-47A3-A6D5-93CDEF32C441}" type="slidenum">
              <a:rPr lang="en-US" smtClean="0"/>
              <a:t>‹#›</a:t>
            </a:fld>
            <a:endParaRPr lang="en-US"/>
          </a:p>
        </p:txBody>
      </p:sp>
    </p:spTree>
    <p:extLst>
      <p:ext uri="{BB962C8B-B14F-4D97-AF65-F5344CB8AC3E}">
        <p14:creationId xmlns:p14="http://schemas.microsoft.com/office/powerpoint/2010/main" val="403749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C029-38A6-437A-8595-07161A76905E}"/>
              </a:ext>
            </a:extLst>
          </p:cNvPr>
          <p:cNvSpPr>
            <a:spLocks noGrp="1"/>
          </p:cNvSpPr>
          <p:nvPr>
            <p:ph type="title"/>
          </p:nvPr>
        </p:nvSpPr>
        <p:spPr>
          <a:xfrm>
            <a:off x="473075" y="274638"/>
            <a:ext cx="5915025"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680A486-1551-4E7A-9EC8-F1FE1DB7DBAC}"/>
              </a:ext>
            </a:extLst>
          </p:cNvPr>
          <p:cNvSpPr>
            <a:spLocks noGrp="1"/>
          </p:cNvSpPr>
          <p:nvPr>
            <p:ph type="body" idx="1"/>
          </p:nvPr>
        </p:nvSpPr>
        <p:spPr>
          <a:xfrm>
            <a:off x="473075" y="1260475"/>
            <a:ext cx="2900363"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2B1239-1DA2-4059-BA90-A46F26645F5B}"/>
              </a:ext>
            </a:extLst>
          </p:cNvPr>
          <p:cNvSpPr>
            <a:spLocks noGrp="1"/>
          </p:cNvSpPr>
          <p:nvPr>
            <p:ph sz="half" idx="2"/>
          </p:nvPr>
        </p:nvSpPr>
        <p:spPr>
          <a:xfrm>
            <a:off x="473075" y="1879600"/>
            <a:ext cx="2900363"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43393-3EFD-4756-9001-739F388F3181}"/>
              </a:ext>
            </a:extLst>
          </p:cNvPr>
          <p:cNvSpPr>
            <a:spLocks noGrp="1"/>
          </p:cNvSpPr>
          <p:nvPr>
            <p:ph type="body" sz="quarter" idx="3"/>
          </p:nvPr>
        </p:nvSpPr>
        <p:spPr>
          <a:xfrm>
            <a:off x="3471863" y="1260475"/>
            <a:ext cx="29162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2F634E-49B9-4C05-A275-172A51D1BDFA}"/>
              </a:ext>
            </a:extLst>
          </p:cNvPr>
          <p:cNvSpPr>
            <a:spLocks noGrp="1"/>
          </p:cNvSpPr>
          <p:nvPr>
            <p:ph sz="quarter" idx="4"/>
          </p:nvPr>
        </p:nvSpPr>
        <p:spPr>
          <a:xfrm>
            <a:off x="3471863" y="1879600"/>
            <a:ext cx="2916237"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FFA7B-A7CE-4808-ABC9-08BAE9A5336B}"/>
              </a:ext>
            </a:extLst>
          </p:cNvPr>
          <p:cNvSpPr>
            <a:spLocks noGrp="1"/>
          </p:cNvSpPr>
          <p:nvPr>
            <p:ph type="dt" sz="half" idx="10"/>
          </p:nvPr>
        </p:nvSpPr>
        <p:spPr>
          <a:xfrm>
            <a:off x="471488" y="4767263"/>
            <a:ext cx="1543050" cy="274637"/>
          </a:xfrm>
          <a:prstGeom prst="rect">
            <a:avLst/>
          </a:prstGeom>
        </p:spPr>
        <p:txBody>
          <a:bodyPr/>
          <a:lstStyle/>
          <a:p>
            <a:fld id="{FA3681FB-061E-49DC-A9BA-FAD65B3206B4}" type="datetimeFigureOut">
              <a:rPr lang="en-US" smtClean="0"/>
              <a:t>6/1/2022</a:t>
            </a:fld>
            <a:endParaRPr lang="en-US"/>
          </a:p>
        </p:txBody>
      </p:sp>
      <p:sp>
        <p:nvSpPr>
          <p:cNvPr id="8" name="Footer Placeholder 7">
            <a:extLst>
              <a:ext uri="{FF2B5EF4-FFF2-40B4-BE49-F238E27FC236}">
                <a16:creationId xmlns:a16="http://schemas.microsoft.com/office/drawing/2014/main" id="{8BB6B2B1-A47B-4EA1-9313-E0ACE771B438}"/>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339FC49-5708-4339-9AB3-5A2CE3443DF1}"/>
              </a:ext>
            </a:extLst>
          </p:cNvPr>
          <p:cNvSpPr>
            <a:spLocks noGrp="1"/>
          </p:cNvSpPr>
          <p:nvPr>
            <p:ph type="sldNum" sz="quarter" idx="12"/>
          </p:nvPr>
        </p:nvSpPr>
        <p:spPr>
          <a:xfrm>
            <a:off x="4843463" y="4767263"/>
            <a:ext cx="1543050" cy="274637"/>
          </a:xfrm>
          <a:prstGeom prst="rect">
            <a:avLst/>
          </a:prstGeom>
        </p:spPr>
        <p:txBody>
          <a:bodyPr/>
          <a:lstStyle/>
          <a:p>
            <a:fld id="{B6059640-091D-47A3-A6D5-93CDEF32C441}" type="slidenum">
              <a:rPr lang="en-US" smtClean="0"/>
              <a:t>‹#›</a:t>
            </a:fld>
            <a:endParaRPr lang="en-US"/>
          </a:p>
        </p:txBody>
      </p:sp>
    </p:spTree>
    <p:extLst>
      <p:ext uri="{BB962C8B-B14F-4D97-AF65-F5344CB8AC3E}">
        <p14:creationId xmlns:p14="http://schemas.microsoft.com/office/powerpoint/2010/main" val="2167999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1B08-DC81-4857-8FFD-71664A8593F9}"/>
              </a:ext>
            </a:extLst>
          </p:cNvPr>
          <p:cNvSpPr>
            <a:spLocks noGrp="1"/>
          </p:cNvSpPr>
          <p:nvPr>
            <p:ph type="title"/>
          </p:nvPr>
        </p:nvSpPr>
        <p:spPr>
          <a:xfrm>
            <a:off x="471488" y="274638"/>
            <a:ext cx="5915025"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F9AAC00-FE86-46C2-AB52-86A827F7C322}"/>
              </a:ext>
            </a:extLst>
          </p:cNvPr>
          <p:cNvSpPr>
            <a:spLocks noGrp="1"/>
          </p:cNvSpPr>
          <p:nvPr>
            <p:ph type="dt" sz="half" idx="10"/>
          </p:nvPr>
        </p:nvSpPr>
        <p:spPr>
          <a:xfrm>
            <a:off x="471488" y="4767263"/>
            <a:ext cx="1543050" cy="274637"/>
          </a:xfrm>
          <a:prstGeom prst="rect">
            <a:avLst/>
          </a:prstGeom>
        </p:spPr>
        <p:txBody>
          <a:bodyPr/>
          <a:lstStyle/>
          <a:p>
            <a:fld id="{FA3681FB-061E-49DC-A9BA-FAD65B3206B4}" type="datetimeFigureOut">
              <a:rPr lang="en-US" smtClean="0"/>
              <a:t>6/1/2022</a:t>
            </a:fld>
            <a:endParaRPr lang="en-US"/>
          </a:p>
        </p:txBody>
      </p:sp>
      <p:sp>
        <p:nvSpPr>
          <p:cNvPr id="4" name="Footer Placeholder 3">
            <a:extLst>
              <a:ext uri="{FF2B5EF4-FFF2-40B4-BE49-F238E27FC236}">
                <a16:creationId xmlns:a16="http://schemas.microsoft.com/office/drawing/2014/main" id="{53B634D1-1BF2-409C-B4BB-35269F37C1F9}"/>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F4E542C-CE09-4BB0-86E5-08BCF93016AB}"/>
              </a:ext>
            </a:extLst>
          </p:cNvPr>
          <p:cNvSpPr>
            <a:spLocks noGrp="1"/>
          </p:cNvSpPr>
          <p:nvPr>
            <p:ph type="sldNum" sz="quarter" idx="12"/>
          </p:nvPr>
        </p:nvSpPr>
        <p:spPr>
          <a:xfrm>
            <a:off x="4843463" y="4767263"/>
            <a:ext cx="1543050" cy="274637"/>
          </a:xfrm>
          <a:prstGeom prst="rect">
            <a:avLst/>
          </a:prstGeom>
        </p:spPr>
        <p:txBody>
          <a:bodyPr/>
          <a:lstStyle/>
          <a:p>
            <a:fld id="{B6059640-091D-47A3-A6D5-93CDEF32C441}" type="slidenum">
              <a:rPr lang="en-US" smtClean="0"/>
              <a:t>‹#›</a:t>
            </a:fld>
            <a:endParaRPr lang="en-US"/>
          </a:p>
        </p:txBody>
      </p:sp>
    </p:spTree>
    <p:extLst>
      <p:ext uri="{BB962C8B-B14F-4D97-AF65-F5344CB8AC3E}">
        <p14:creationId xmlns:p14="http://schemas.microsoft.com/office/powerpoint/2010/main" val="160800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A9C46C-9293-4731-AC78-98E1BA0DDBE8}"/>
              </a:ext>
            </a:extLst>
          </p:cNvPr>
          <p:cNvSpPr>
            <a:spLocks noGrp="1"/>
          </p:cNvSpPr>
          <p:nvPr>
            <p:ph type="dt" sz="half" idx="10"/>
          </p:nvPr>
        </p:nvSpPr>
        <p:spPr>
          <a:xfrm>
            <a:off x="471488" y="4767263"/>
            <a:ext cx="1543050" cy="274637"/>
          </a:xfrm>
          <a:prstGeom prst="rect">
            <a:avLst/>
          </a:prstGeom>
        </p:spPr>
        <p:txBody>
          <a:bodyPr/>
          <a:lstStyle/>
          <a:p>
            <a:fld id="{FA3681FB-061E-49DC-A9BA-FAD65B3206B4}" type="datetimeFigureOut">
              <a:rPr lang="en-US" smtClean="0"/>
              <a:t>6/1/2022</a:t>
            </a:fld>
            <a:endParaRPr lang="en-US"/>
          </a:p>
        </p:txBody>
      </p:sp>
      <p:sp>
        <p:nvSpPr>
          <p:cNvPr id="3" name="Footer Placeholder 2">
            <a:extLst>
              <a:ext uri="{FF2B5EF4-FFF2-40B4-BE49-F238E27FC236}">
                <a16:creationId xmlns:a16="http://schemas.microsoft.com/office/drawing/2014/main" id="{3699D690-D57C-41CC-BDA2-D1BEB94994E6}"/>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40F658D-6023-4B68-A687-4EE28DC5E22C}"/>
              </a:ext>
            </a:extLst>
          </p:cNvPr>
          <p:cNvSpPr>
            <a:spLocks noGrp="1"/>
          </p:cNvSpPr>
          <p:nvPr>
            <p:ph type="sldNum" sz="quarter" idx="12"/>
          </p:nvPr>
        </p:nvSpPr>
        <p:spPr>
          <a:xfrm>
            <a:off x="4843463" y="4767263"/>
            <a:ext cx="1543050" cy="274637"/>
          </a:xfrm>
          <a:prstGeom prst="rect">
            <a:avLst/>
          </a:prstGeom>
        </p:spPr>
        <p:txBody>
          <a:bodyPr/>
          <a:lstStyle/>
          <a:p>
            <a:fld id="{B6059640-091D-47A3-A6D5-93CDEF32C441}" type="slidenum">
              <a:rPr lang="en-US" smtClean="0"/>
              <a:t>‹#›</a:t>
            </a:fld>
            <a:endParaRPr lang="en-US"/>
          </a:p>
        </p:txBody>
      </p:sp>
    </p:spTree>
    <p:extLst>
      <p:ext uri="{BB962C8B-B14F-4D97-AF65-F5344CB8AC3E}">
        <p14:creationId xmlns:p14="http://schemas.microsoft.com/office/powerpoint/2010/main" val="841640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EF7C-2D4C-48F8-B107-CE63BAE10DF3}"/>
              </a:ext>
            </a:extLst>
          </p:cNvPr>
          <p:cNvSpPr>
            <a:spLocks noGrp="1"/>
          </p:cNvSpPr>
          <p:nvPr>
            <p:ph type="title"/>
          </p:nvPr>
        </p:nvSpPr>
        <p:spPr>
          <a:xfrm>
            <a:off x="473075" y="342900"/>
            <a:ext cx="2211388"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8161BC-9203-40CD-83CE-B41C56C1613E}"/>
              </a:ext>
            </a:extLst>
          </p:cNvPr>
          <p:cNvSpPr>
            <a:spLocks noGrp="1"/>
          </p:cNvSpPr>
          <p:nvPr>
            <p:ph idx="1"/>
          </p:nvPr>
        </p:nvSpPr>
        <p:spPr>
          <a:xfrm>
            <a:off x="2916238" y="741363"/>
            <a:ext cx="3471862"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4B6B06-B38A-4FCB-A492-5A26BD70ECA4}"/>
              </a:ext>
            </a:extLst>
          </p:cNvPr>
          <p:cNvSpPr>
            <a:spLocks noGrp="1"/>
          </p:cNvSpPr>
          <p:nvPr>
            <p:ph type="body" sz="half" idx="2"/>
          </p:nvPr>
        </p:nvSpPr>
        <p:spPr>
          <a:xfrm>
            <a:off x="473075" y="1543050"/>
            <a:ext cx="2211388"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E2FB30-13E8-476C-BE72-94E9F1960BB8}"/>
              </a:ext>
            </a:extLst>
          </p:cNvPr>
          <p:cNvSpPr>
            <a:spLocks noGrp="1"/>
          </p:cNvSpPr>
          <p:nvPr>
            <p:ph type="dt" sz="half" idx="10"/>
          </p:nvPr>
        </p:nvSpPr>
        <p:spPr>
          <a:xfrm>
            <a:off x="471488" y="4767263"/>
            <a:ext cx="1543050" cy="274637"/>
          </a:xfrm>
          <a:prstGeom prst="rect">
            <a:avLst/>
          </a:prstGeom>
        </p:spPr>
        <p:txBody>
          <a:bodyPr/>
          <a:lstStyle/>
          <a:p>
            <a:fld id="{FA3681FB-061E-49DC-A9BA-FAD65B3206B4}" type="datetimeFigureOut">
              <a:rPr lang="en-US" smtClean="0"/>
              <a:t>6/1/2022</a:t>
            </a:fld>
            <a:endParaRPr lang="en-US"/>
          </a:p>
        </p:txBody>
      </p:sp>
      <p:sp>
        <p:nvSpPr>
          <p:cNvPr id="6" name="Footer Placeholder 5">
            <a:extLst>
              <a:ext uri="{FF2B5EF4-FFF2-40B4-BE49-F238E27FC236}">
                <a16:creationId xmlns:a16="http://schemas.microsoft.com/office/drawing/2014/main" id="{68508E23-F6BA-426A-A18C-2617650530B4}"/>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180944-35F8-4848-88F6-7D8BA0BF7408}"/>
              </a:ext>
            </a:extLst>
          </p:cNvPr>
          <p:cNvSpPr>
            <a:spLocks noGrp="1"/>
          </p:cNvSpPr>
          <p:nvPr>
            <p:ph type="sldNum" sz="quarter" idx="12"/>
          </p:nvPr>
        </p:nvSpPr>
        <p:spPr>
          <a:xfrm>
            <a:off x="4843463" y="4767263"/>
            <a:ext cx="1543050" cy="274637"/>
          </a:xfrm>
          <a:prstGeom prst="rect">
            <a:avLst/>
          </a:prstGeom>
        </p:spPr>
        <p:txBody>
          <a:bodyPr/>
          <a:lstStyle/>
          <a:p>
            <a:fld id="{B6059640-091D-47A3-A6D5-93CDEF32C441}" type="slidenum">
              <a:rPr lang="en-US" smtClean="0"/>
              <a:t>‹#›</a:t>
            </a:fld>
            <a:endParaRPr lang="en-US"/>
          </a:p>
        </p:txBody>
      </p:sp>
    </p:spTree>
    <p:extLst>
      <p:ext uri="{BB962C8B-B14F-4D97-AF65-F5344CB8AC3E}">
        <p14:creationId xmlns:p14="http://schemas.microsoft.com/office/powerpoint/2010/main" val="239547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E443F-C738-410E-8ACD-9895CC0C9964}"/>
              </a:ext>
            </a:extLst>
          </p:cNvPr>
          <p:cNvSpPr>
            <a:spLocks noGrp="1"/>
          </p:cNvSpPr>
          <p:nvPr>
            <p:ph type="title"/>
          </p:nvPr>
        </p:nvSpPr>
        <p:spPr>
          <a:xfrm>
            <a:off x="473075" y="342900"/>
            <a:ext cx="2211388"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8B0DE3-0C6E-4ECD-B288-37616CD07DEE}"/>
              </a:ext>
            </a:extLst>
          </p:cNvPr>
          <p:cNvSpPr>
            <a:spLocks noGrp="1"/>
          </p:cNvSpPr>
          <p:nvPr>
            <p:ph type="pic" idx="1"/>
          </p:nvPr>
        </p:nvSpPr>
        <p:spPr>
          <a:xfrm>
            <a:off x="2916238" y="741363"/>
            <a:ext cx="3471862"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92871E-C0BD-4BDA-BD52-C8C32F3D91A5}"/>
              </a:ext>
            </a:extLst>
          </p:cNvPr>
          <p:cNvSpPr>
            <a:spLocks noGrp="1"/>
          </p:cNvSpPr>
          <p:nvPr>
            <p:ph type="body" sz="half" idx="2"/>
          </p:nvPr>
        </p:nvSpPr>
        <p:spPr>
          <a:xfrm>
            <a:off x="473075" y="1543050"/>
            <a:ext cx="2211388"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3D6276-F2C8-4E84-856E-2A8854496AC2}"/>
              </a:ext>
            </a:extLst>
          </p:cNvPr>
          <p:cNvSpPr>
            <a:spLocks noGrp="1"/>
          </p:cNvSpPr>
          <p:nvPr>
            <p:ph type="dt" sz="half" idx="10"/>
          </p:nvPr>
        </p:nvSpPr>
        <p:spPr>
          <a:xfrm>
            <a:off x="471488" y="4767263"/>
            <a:ext cx="1543050" cy="274637"/>
          </a:xfrm>
          <a:prstGeom prst="rect">
            <a:avLst/>
          </a:prstGeom>
        </p:spPr>
        <p:txBody>
          <a:bodyPr/>
          <a:lstStyle/>
          <a:p>
            <a:fld id="{FA3681FB-061E-49DC-A9BA-FAD65B3206B4}" type="datetimeFigureOut">
              <a:rPr lang="en-US" smtClean="0"/>
              <a:t>6/1/2022</a:t>
            </a:fld>
            <a:endParaRPr lang="en-US"/>
          </a:p>
        </p:txBody>
      </p:sp>
      <p:sp>
        <p:nvSpPr>
          <p:cNvPr id="6" name="Footer Placeholder 5">
            <a:extLst>
              <a:ext uri="{FF2B5EF4-FFF2-40B4-BE49-F238E27FC236}">
                <a16:creationId xmlns:a16="http://schemas.microsoft.com/office/drawing/2014/main" id="{3CB2F7AD-00E9-49BE-B9B0-B856A363AFFF}"/>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AD4D2E-5672-4AEE-A5D7-9FF7FDE542AE}"/>
              </a:ext>
            </a:extLst>
          </p:cNvPr>
          <p:cNvSpPr>
            <a:spLocks noGrp="1"/>
          </p:cNvSpPr>
          <p:nvPr>
            <p:ph type="sldNum" sz="quarter" idx="12"/>
          </p:nvPr>
        </p:nvSpPr>
        <p:spPr>
          <a:xfrm>
            <a:off x="4843463" y="4767263"/>
            <a:ext cx="1543050" cy="274637"/>
          </a:xfrm>
          <a:prstGeom prst="rect">
            <a:avLst/>
          </a:prstGeom>
        </p:spPr>
        <p:txBody>
          <a:bodyPr/>
          <a:lstStyle/>
          <a:p>
            <a:fld id="{B6059640-091D-47A3-A6D5-93CDEF32C441}" type="slidenum">
              <a:rPr lang="en-US" smtClean="0"/>
              <a:t>‹#›</a:t>
            </a:fld>
            <a:endParaRPr lang="en-US"/>
          </a:p>
        </p:txBody>
      </p:sp>
    </p:spTree>
    <p:extLst>
      <p:ext uri="{BB962C8B-B14F-4D97-AF65-F5344CB8AC3E}">
        <p14:creationId xmlns:p14="http://schemas.microsoft.com/office/powerpoint/2010/main" val="2158970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8488-9ABF-48E8-B193-4009F7F0C49F}"/>
              </a:ext>
            </a:extLst>
          </p:cNvPr>
          <p:cNvSpPr>
            <a:spLocks noGrp="1"/>
          </p:cNvSpPr>
          <p:nvPr>
            <p:ph type="title"/>
          </p:nvPr>
        </p:nvSpPr>
        <p:spPr>
          <a:xfrm>
            <a:off x="471488" y="274638"/>
            <a:ext cx="5915025"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B6C5A7-7DC9-4D38-B6B5-05C21529FAEB}"/>
              </a:ext>
            </a:extLst>
          </p:cNvPr>
          <p:cNvSpPr>
            <a:spLocks noGrp="1"/>
          </p:cNvSpPr>
          <p:nvPr>
            <p:ph type="body" orient="vert" idx="1"/>
          </p:nvPr>
        </p:nvSpPr>
        <p:spPr>
          <a:xfrm>
            <a:off x="471488" y="1370013"/>
            <a:ext cx="5915025" cy="32623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E5DC5-1C7D-4BAC-A640-96D18CBE5F51}"/>
              </a:ext>
            </a:extLst>
          </p:cNvPr>
          <p:cNvSpPr>
            <a:spLocks noGrp="1"/>
          </p:cNvSpPr>
          <p:nvPr>
            <p:ph type="dt" sz="half" idx="10"/>
          </p:nvPr>
        </p:nvSpPr>
        <p:spPr>
          <a:xfrm>
            <a:off x="471488" y="4767263"/>
            <a:ext cx="1543050" cy="274637"/>
          </a:xfrm>
          <a:prstGeom prst="rect">
            <a:avLst/>
          </a:prstGeom>
        </p:spPr>
        <p:txBody>
          <a:bodyPr/>
          <a:lstStyle/>
          <a:p>
            <a:fld id="{FA3681FB-061E-49DC-A9BA-FAD65B3206B4}" type="datetimeFigureOut">
              <a:rPr lang="en-US" smtClean="0"/>
              <a:t>6/1/2022</a:t>
            </a:fld>
            <a:endParaRPr lang="en-US"/>
          </a:p>
        </p:txBody>
      </p:sp>
      <p:sp>
        <p:nvSpPr>
          <p:cNvPr id="5" name="Footer Placeholder 4">
            <a:extLst>
              <a:ext uri="{FF2B5EF4-FFF2-40B4-BE49-F238E27FC236}">
                <a16:creationId xmlns:a16="http://schemas.microsoft.com/office/drawing/2014/main" id="{A02358B2-30EB-4A34-B003-FD2624F97C78}"/>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B8A5E8-8C2B-468A-8887-C2634E2A2BD8}"/>
              </a:ext>
            </a:extLst>
          </p:cNvPr>
          <p:cNvSpPr>
            <a:spLocks noGrp="1"/>
          </p:cNvSpPr>
          <p:nvPr>
            <p:ph type="sldNum" sz="quarter" idx="12"/>
          </p:nvPr>
        </p:nvSpPr>
        <p:spPr>
          <a:xfrm>
            <a:off x="4843463" y="4767263"/>
            <a:ext cx="1543050" cy="274637"/>
          </a:xfrm>
          <a:prstGeom prst="rect">
            <a:avLst/>
          </a:prstGeom>
        </p:spPr>
        <p:txBody>
          <a:bodyPr/>
          <a:lstStyle/>
          <a:p>
            <a:fld id="{B6059640-091D-47A3-A6D5-93CDEF32C441}" type="slidenum">
              <a:rPr lang="en-US" smtClean="0"/>
              <a:t>‹#›</a:t>
            </a:fld>
            <a:endParaRPr lang="en-US"/>
          </a:p>
        </p:txBody>
      </p:sp>
    </p:spTree>
    <p:extLst>
      <p:ext uri="{BB962C8B-B14F-4D97-AF65-F5344CB8AC3E}">
        <p14:creationId xmlns:p14="http://schemas.microsoft.com/office/powerpoint/2010/main" val="1721498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CC1CE1-1FE8-4250-8F10-D013653BE5EF}"/>
              </a:ext>
            </a:extLst>
          </p:cNvPr>
          <p:cNvSpPr>
            <a:spLocks noGrp="1"/>
          </p:cNvSpPr>
          <p:nvPr>
            <p:ph type="title" orient="vert"/>
          </p:nvPr>
        </p:nvSpPr>
        <p:spPr>
          <a:xfrm>
            <a:off x="4908550" y="274638"/>
            <a:ext cx="1477963"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D0C65E-8637-4438-B598-1DC3E766F4E8}"/>
              </a:ext>
            </a:extLst>
          </p:cNvPr>
          <p:cNvSpPr>
            <a:spLocks noGrp="1"/>
          </p:cNvSpPr>
          <p:nvPr>
            <p:ph type="body" orient="vert" idx="1"/>
          </p:nvPr>
        </p:nvSpPr>
        <p:spPr>
          <a:xfrm>
            <a:off x="471488" y="274638"/>
            <a:ext cx="4284662" cy="435768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FEC78-8A04-4AD2-BD7D-AB30E081B576}"/>
              </a:ext>
            </a:extLst>
          </p:cNvPr>
          <p:cNvSpPr>
            <a:spLocks noGrp="1"/>
          </p:cNvSpPr>
          <p:nvPr>
            <p:ph type="dt" sz="half" idx="10"/>
          </p:nvPr>
        </p:nvSpPr>
        <p:spPr>
          <a:xfrm>
            <a:off x="471488" y="4767263"/>
            <a:ext cx="1543050" cy="274637"/>
          </a:xfrm>
          <a:prstGeom prst="rect">
            <a:avLst/>
          </a:prstGeom>
        </p:spPr>
        <p:txBody>
          <a:bodyPr/>
          <a:lstStyle/>
          <a:p>
            <a:fld id="{FA3681FB-061E-49DC-A9BA-FAD65B3206B4}" type="datetimeFigureOut">
              <a:rPr lang="en-US" smtClean="0"/>
              <a:t>6/1/2022</a:t>
            </a:fld>
            <a:endParaRPr lang="en-US"/>
          </a:p>
        </p:txBody>
      </p:sp>
      <p:sp>
        <p:nvSpPr>
          <p:cNvPr id="5" name="Footer Placeholder 4">
            <a:extLst>
              <a:ext uri="{FF2B5EF4-FFF2-40B4-BE49-F238E27FC236}">
                <a16:creationId xmlns:a16="http://schemas.microsoft.com/office/drawing/2014/main" id="{FD729A2A-E6CD-4C49-B88A-9851C00DC7ED}"/>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5830E5-4499-453F-BF47-4EE0A69FDC49}"/>
              </a:ext>
            </a:extLst>
          </p:cNvPr>
          <p:cNvSpPr>
            <a:spLocks noGrp="1"/>
          </p:cNvSpPr>
          <p:nvPr>
            <p:ph type="sldNum" sz="quarter" idx="12"/>
          </p:nvPr>
        </p:nvSpPr>
        <p:spPr>
          <a:xfrm>
            <a:off x="4843463" y="4767263"/>
            <a:ext cx="1543050" cy="274637"/>
          </a:xfrm>
          <a:prstGeom prst="rect">
            <a:avLst/>
          </a:prstGeom>
        </p:spPr>
        <p:txBody>
          <a:bodyPr/>
          <a:lstStyle/>
          <a:p>
            <a:fld id="{B6059640-091D-47A3-A6D5-93CDEF32C441}" type="slidenum">
              <a:rPr lang="en-US" smtClean="0"/>
              <a:t>‹#›</a:t>
            </a:fld>
            <a:endParaRPr lang="en-US"/>
          </a:p>
        </p:txBody>
      </p:sp>
    </p:spTree>
    <p:extLst>
      <p:ext uri="{BB962C8B-B14F-4D97-AF65-F5344CB8AC3E}">
        <p14:creationId xmlns:p14="http://schemas.microsoft.com/office/powerpoint/2010/main" val="296143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08647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1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232172" y="607298"/>
            <a:ext cx="6393656" cy="230832"/>
          </a:xfrm>
        </p:spPr>
        <p:txBody>
          <a:bodyPr/>
          <a:lstStyle/>
          <a:p>
            <a:r>
              <a:rPr lang="en-US" dirty="0"/>
              <a:t>Click to edit Master title style</a:t>
            </a:r>
          </a:p>
        </p:txBody>
      </p:sp>
      <p:sp>
        <p:nvSpPr>
          <p:cNvPr id="3" name="Content Placeholder 2"/>
          <p:cNvSpPr>
            <a:spLocks noGrp="1"/>
          </p:cNvSpPr>
          <p:nvPr>
            <p:ph idx="1"/>
          </p:nvPr>
        </p:nvSpPr>
        <p:spPr>
          <a:xfrm>
            <a:off x="232172" y="1327147"/>
            <a:ext cx="5286886" cy="690189"/>
          </a:xfrm>
        </p:spPr>
        <p:txBody>
          <a:bodyPr/>
          <a:lstStyle>
            <a:lvl1pPr>
              <a:lnSpc>
                <a:spcPct val="95000"/>
              </a:lnSpc>
              <a:defRPr sz="1500">
                <a:latin typeface="+mj-l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F0661D-DE1E-4BF9-80EF-8DB3C9A3473D}" type="datetime1">
              <a:rPr lang="en-US" smtClean="0"/>
              <a:t>6/1/2022</a:t>
            </a:fld>
            <a:endParaRPr lang="en-US" dirty="0"/>
          </a:p>
        </p:txBody>
      </p:sp>
      <p:sp>
        <p:nvSpPr>
          <p:cNvPr id="5" name="Footer Placeholder 4"/>
          <p:cNvSpPr>
            <a:spLocks noGrp="1"/>
          </p:cNvSpPr>
          <p:nvPr>
            <p:ph type="ftr" sz="quarter" idx="11"/>
          </p:nvPr>
        </p:nvSpPr>
        <p:spPr>
          <a:xfrm>
            <a:off x="233958" y="4809546"/>
            <a:ext cx="2171700" cy="276999"/>
          </a:xfrm>
          <a:prstGeom prst="rect">
            <a:avLst/>
          </a:prstGeom>
        </p:spPr>
        <p:txBody>
          <a:bodyPr vert="horz" lIns="0" tIns="0" rIns="0" bIns="0" rtlCol="0" anchor="ctr">
            <a:spAutoFit/>
          </a:bodyPr>
          <a:lstStyle>
            <a:lvl1pPr>
              <a:defRPr lang="en-US" smtClean="0"/>
            </a:lvl1pPr>
          </a:lstStyle>
          <a:p>
            <a:endParaRPr lang="en-US" dirty="0"/>
          </a:p>
        </p:txBody>
      </p:sp>
      <p:sp>
        <p:nvSpPr>
          <p:cNvPr id="6" name="Slide Number Placeholder 5"/>
          <p:cNvSpPr>
            <a:spLocks noGrp="1"/>
          </p:cNvSpPr>
          <p:nvPr>
            <p:ph type="sldNum" sz="quarter" idx="12"/>
          </p:nvPr>
        </p:nvSpPr>
        <p:spPr>
          <a:xfrm>
            <a:off x="5025629" y="4785397"/>
            <a:ext cx="1600200" cy="92333"/>
          </a:xfrm>
          <a:prstGeom prst="rect">
            <a:avLst/>
          </a:prstGeom>
        </p:spPr>
        <p:txBody>
          <a:bodyPr/>
          <a:lstStyle/>
          <a:p>
            <a:fld id="{F06B2653-D1AD-46BA-BB88-3123B5BA212E}" type="slidenum">
              <a:rPr lang="en-US" smtClean="0"/>
              <a:t>‹#›</a:t>
            </a:fld>
            <a:endParaRPr lang="en-US" dirty="0"/>
          </a:p>
        </p:txBody>
      </p:sp>
    </p:spTree>
    <p:extLst>
      <p:ext uri="{BB962C8B-B14F-4D97-AF65-F5344CB8AC3E}">
        <p14:creationId xmlns:p14="http://schemas.microsoft.com/office/powerpoint/2010/main" val="16274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65881111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1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232172" y="630380"/>
            <a:ext cx="6394847" cy="207749"/>
          </a:xfrm>
        </p:spPr>
        <p:txBody>
          <a:bodyPr/>
          <a:lstStyle>
            <a:lvl1pPr>
              <a:defRPr sz="1350"/>
            </a:lvl1pPr>
          </a:lstStyle>
          <a:p>
            <a:r>
              <a:rPr lang="en-US" dirty="0"/>
              <a:t>Click to edit Master title style</a:t>
            </a:r>
          </a:p>
        </p:txBody>
      </p:sp>
      <p:sp>
        <p:nvSpPr>
          <p:cNvPr id="3" name="Date Placeholder 2"/>
          <p:cNvSpPr>
            <a:spLocks noGrp="1"/>
          </p:cNvSpPr>
          <p:nvPr>
            <p:ph type="dt" sz="half" idx="10"/>
          </p:nvPr>
        </p:nvSpPr>
        <p:spPr/>
        <p:txBody>
          <a:bodyPr/>
          <a:lstStyle/>
          <a:p>
            <a:fld id="{6D708A1F-7376-4EC6-9094-B9CE4335FA17}" type="datetime1">
              <a:rPr lang="en-US" smtClean="0"/>
              <a:t>6/1/2022</a:t>
            </a:fld>
            <a:endParaRPr lang="en-US" dirty="0"/>
          </a:p>
        </p:txBody>
      </p:sp>
      <p:sp>
        <p:nvSpPr>
          <p:cNvPr id="5" name="Slide Number Placeholder 4"/>
          <p:cNvSpPr>
            <a:spLocks noGrp="1"/>
          </p:cNvSpPr>
          <p:nvPr>
            <p:ph type="sldNum" sz="quarter" idx="12"/>
          </p:nvPr>
        </p:nvSpPr>
        <p:spPr>
          <a:xfrm>
            <a:off x="5025629" y="4785397"/>
            <a:ext cx="1600200" cy="92333"/>
          </a:xfrm>
          <a:prstGeom prst="rect">
            <a:avLst/>
          </a:prstGeom>
        </p:spPr>
        <p:txBody>
          <a:bodyPr/>
          <a:lstStyle/>
          <a:p>
            <a:fld id="{F06B2653-D1AD-46BA-BB88-3123B5BA212E}" type="slidenum">
              <a:rPr lang="en-US" smtClean="0"/>
              <a:t>‹#›</a:t>
            </a:fld>
            <a:endParaRPr lang="en-US" dirty="0"/>
          </a:p>
        </p:txBody>
      </p:sp>
    </p:spTree>
    <p:extLst>
      <p:ext uri="{BB962C8B-B14F-4D97-AF65-F5344CB8AC3E}">
        <p14:creationId xmlns:p14="http://schemas.microsoft.com/office/powerpoint/2010/main" val="2645254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400050" y="969319"/>
            <a:ext cx="6057900" cy="230832"/>
          </a:xfrm>
        </p:spPr>
        <p:txBody>
          <a:bodyPr/>
          <a:lstStyle/>
          <a:p>
            <a:r>
              <a:rPr lang="en-US" noProof="0" dirty="0"/>
              <a:t>Click to edit Master title style</a:t>
            </a:r>
          </a:p>
        </p:txBody>
      </p:sp>
      <p:sp>
        <p:nvSpPr>
          <p:cNvPr id="8" name="Slide Number Placeholder 5"/>
          <p:cNvSpPr>
            <a:spLocks noGrp="1"/>
          </p:cNvSpPr>
          <p:nvPr>
            <p:ph type="sldNum" sz="quarter" idx="4"/>
          </p:nvPr>
        </p:nvSpPr>
        <p:spPr>
          <a:xfrm>
            <a:off x="5314950" y="4857750"/>
            <a:ext cx="1145286" cy="114300"/>
          </a:xfrm>
          <a:prstGeom prst="rect">
            <a:avLst/>
          </a:prstGeom>
        </p:spPr>
        <p:txBody>
          <a:bodyPr lIns="0" tIns="0" rIns="0" bIns="0" anchor="t" anchorCtr="0">
            <a:noAutofit/>
          </a:bodyPr>
          <a:lstStyle>
            <a:lvl1pPr algn="r">
              <a:defRPr sz="563">
                <a:solidFill>
                  <a:schemeClr val="tx1"/>
                </a:solidFill>
                <a:latin typeface="Arial" pitchFamily="34" charset="0"/>
                <a:cs typeface="Arial" pitchFamily="34" charset="0"/>
              </a:defRPr>
            </a:lvl1pPr>
          </a:lstStyle>
          <a:p>
            <a:fld id="{9EBD5762-3BDC-484D-9503-7EA6D5A9A8CE}" type="slidenum">
              <a:rPr lang="en-US" smtClean="0">
                <a:solidFill>
                  <a:srgbClr val="000000"/>
                </a:solidFill>
              </a:rPr>
              <a:pPr/>
              <a:t>‹#›</a:t>
            </a:fld>
            <a:endParaRPr lang="en-US" dirty="0">
              <a:solidFill>
                <a:srgbClr val="000000"/>
              </a:solidFill>
            </a:endParaRPr>
          </a:p>
        </p:txBody>
      </p:sp>
      <p:sp>
        <p:nvSpPr>
          <p:cNvPr id="9" name="Date Placeholder 3"/>
          <p:cNvSpPr>
            <a:spLocks noGrp="1"/>
          </p:cNvSpPr>
          <p:nvPr>
            <p:ph type="dt" sz="half" idx="2"/>
          </p:nvPr>
        </p:nvSpPr>
        <p:spPr>
          <a:xfrm>
            <a:off x="5314950" y="4743450"/>
            <a:ext cx="1143000" cy="114300"/>
          </a:xfrm>
          <a:prstGeom prst="rect">
            <a:avLst/>
          </a:prstGeom>
        </p:spPr>
        <p:txBody>
          <a:bodyPr lIns="0" tIns="0" rIns="0" bIns="0" anchor="t" anchorCtr="0">
            <a:noAutofit/>
          </a:bodyPr>
          <a:lstStyle>
            <a:lvl1pPr algn="r">
              <a:defRPr sz="563">
                <a:solidFill>
                  <a:schemeClr val="tx1"/>
                </a:solidFill>
                <a:latin typeface="Arial" pitchFamily="34" charset="0"/>
                <a:cs typeface="Arial" pitchFamily="34" charset="0"/>
              </a:defRPr>
            </a:lvl1pPr>
          </a:lstStyle>
          <a:p>
            <a:fld id="{4A91626D-6605-4E26-8A3B-1D753CADA3AB}" type="datetime1">
              <a:rPr lang="en-US" smtClean="0">
                <a:solidFill>
                  <a:srgbClr val="000000"/>
                </a:solidFill>
              </a:rPr>
              <a:t>6/1/2022</a:t>
            </a:fld>
            <a:endParaRPr lang="en-US" dirty="0">
              <a:solidFill>
                <a:srgbClr val="000000"/>
              </a:solidFill>
            </a:endParaRPr>
          </a:p>
        </p:txBody>
      </p:sp>
    </p:spTree>
    <p:extLst>
      <p:ext uri="{BB962C8B-B14F-4D97-AF65-F5344CB8AC3E}">
        <p14:creationId xmlns:p14="http://schemas.microsoft.com/office/powerpoint/2010/main" val="12248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400050" y="969319"/>
            <a:ext cx="6057900" cy="230832"/>
          </a:xfrm>
        </p:spPr>
        <p:txBody>
          <a:bodyPr/>
          <a:lstStyle>
            <a:lvl1pPr>
              <a:defRPr/>
            </a:lvl1pPr>
          </a:lstStyle>
          <a:p>
            <a:r>
              <a:rPr lang="en-US" noProof="0" dirty="0"/>
              <a:t>Click to edit Master title style</a:t>
            </a:r>
          </a:p>
        </p:txBody>
      </p:sp>
      <p:sp>
        <p:nvSpPr>
          <p:cNvPr id="31" name="Content Placeholder 26"/>
          <p:cNvSpPr>
            <a:spLocks noGrp="1"/>
          </p:cNvSpPr>
          <p:nvPr>
            <p:ph sz="quarter" idx="15"/>
          </p:nvPr>
        </p:nvSpPr>
        <p:spPr>
          <a:xfrm>
            <a:off x="400050" y="1314450"/>
            <a:ext cx="6057900" cy="632481"/>
          </a:xfrm>
        </p:spPr>
        <p:txBody>
          <a:bodyPr/>
          <a:lstStyle>
            <a:lvl1pPr>
              <a:defRPr baseline="0"/>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Slide Number Placeholder 5"/>
          <p:cNvSpPr>
            <a:spLocks noGrp="1"/>
          </p:cNvSpPr>
          <p:nvPr>
            <p:ph type="sldNum" sz="quarter" idx="4"/>
          </p:nvPr>
        </p:nvSpPr>
        <p:spPr>
          <a:xfrm>
            <a:off x="5314950" y="4857750"/>
            <a:ext cx="1145286" cy="114300"/>
          </a:xfrm>
          <a:prstGeom prst="rect">
            <a:avLst/>
          </a:prstGeom>
        </p:spPr>
        <p:txBody>
          <a:bodyPr lIns="0" tIns="0" rIns="0" bIns="0" anchor="t" anchorCtr="0">
            <a:noAutofit/>
          </a:bodyPr>
          <a:lstStyle>
            <a:lvl1pPr algn="r">
              <a:defRPr sz="563">
                <a:solidFill>
                  <a:schemeClr val="tx1"/>
                </a:solidFill>
                <a:latin typeface="Arial" pitchFamily="34" charset="0"/>
                <a:cs typeface="Arial" pitchFamily="34" charset="0"/>
              </a:defRPr>
            </a:lvl1pPr>
          </a:lstStyle>
          <a:p>
            <a:fld id="{9EBD5762-3BDC-484D-9503-7EA6D5A9A8CE}" type="slidenum">
              <a:rPr lang="en-US" smtClean="0">
                <a:solidFill>
                  <a:srgbClr val="000000"/>
                </a:solidFill>
              </a:rPr>
              <a:pPr/>
              <a:t>‹#›</a:t>
            </a:fld>
            <a:endParaRPr lang="en-US" dirty="0">
              <a:solidFill>
                <a:srgbClr val="000000"/>
              </a:solidFill>
            </a:endParaRPr>
          </a:p>
        </p:txBody>
      </p:sp>
      <p:sp>
        <p:nvSpPr>
          <p:cNvPr id="10" name="Date Placeholder 3"/>
          <p:cNvSpPr>
            <a:spLocks noGrp="1"/>
          </p:cNvSpPr>
          <p:nvPr>
            <p:ph type="dt" sz="half" idx="2"/>
          </p:nvPr>
        </p:nvSpPr>
        <p:spPr>
          <a:xfrm>
            <a:off x="5314950" y="4743450"/>
            <a:ext cx="1143000" cy="114300"/>
          </a:xfrm>
          <a:prstGeom prst="rect">
            <a:avLst/>
          </a:prstGeom>
        </p:spPr>
        <p:txBody>
          <a:bodyPr lIns="0" tIns="0" rIns="0" bIns="0" anchor="t" anchorCtr="0">
            <a:noAutofit/>
          </a:bodyPr>
          <a:lstStyle>
            <a:lvl1pPr algn="r">
              <a:defRPr sz="563">
                <a:solidFill>
                  <a:schemeClr val="tx1"/>
                </a:solidFill>
                <a:latin typeface="Arial" pitchFamily="34" charset="0"/>
                <a:cs typeface="Arial" pitchFamily="34" charset="0"/>
              </a:defRPr>
            </a:lvl1pPr>
          </a:lstStyle>
          <a:p>
            <a:fld id="{F517758B-3E2D-4981-B179-77494E5BA822}" type="datetime1">
              <a:rPr lang="en-US" smtClean="0">
                <a:solidFill>
                  <a:srgbClr val="000000"/>
                </a:solidFill>
              </a:rPr>
              <a:t>6/1/2022</a:t>
            </a:fld>
            <a:endParaRPr lang="en-US" dirty="0">
              <a:solidFill>
                <a:srgbClr val="000000"/>
              </a:solidFill>
            </a:endParaRPr>
          </a:p>
        </p:txBody>
      </p:sp>
    </p:spTree>
    <p:extLst>
      <p:ext uri="{BB962C8B-B14F-4D97-AF65-F5344CB8AC3E}">
        <p14:creationId xmlns:p14="http://schemas.microsoft.com/office/powerpoint/2010/main" val="355799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58"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94205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07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82">
            <a:extLst>
              <a:ext uri="{FF2B5EF4-FFF2-40B4-BE49-F238E27FC236}">
                <a16:creationId xmlns:a16="http://schemas.microsoft.com/office/drawing/2014/main" id="{00D4A7ED-97AB-4C84-941B-21A3CA85FFF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87"/>
          <a:stretch/>
        </p:blipFill>
        <p:spPr bwMode="auto">
          <a:xfrm>
            <a:off x="1" y="-45718"/>
            <a:ext cx="6858000" cy="3805781"/>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5">
            <a:extLst>
              <a:ext uri="{FF2B5EF4-FFF2-40B4-BE49-F238E27FC236}">
                <a16:creationId xmlns:a16="http://schemas.microsoft.com/office/drawing/2014/main" id="{6A9A7A0C-5A78-4FC4-A831-5860DB8D3BD6}"/>
              </a:ext>
            </a:extLst>
          </p:cNvPr>
          <p:cNvSpPr>
            <a:spLocks/>
          </p:cNvSpPr>
          <p:nvPr userDrawn="1"/>
        </p:nvSpPr>
        <p:spPr bwMode="auto">
          <a:xfrm>
            <a:off x="2383" y="3886818"/>
            <a:ext cx="6855618" cy="157723"/>
          </a:xfrm>
          <a:custGeom>
            <a:avLst/>
            <a:gdLst>
              <a:gd name="T0" fmla="*/ 5760 w 5760"/>
              <a:gd name="T1" fmla="*/ 0 h 62"/>
              <a:gd name="T2" fmla="*/ 996 w 5760"/>
              <a:gd name="T3" fmla="*/ 0 h 62"/>
              <a:gd name="T4" fmla="*/ 945 w 5760"/>
              <a:gd name="T5" fmla="*/ 62 h 62"/>
              <a:gd name="T6" fmla="*/ 888 w 5760"/>
              <a:gd name="T7" fmla="*/ 0 h 62"/>
              <a:gd name="T8" fmla="*/ 0 w 5760"/>
              <a:gd name="T9" fmla="*/ 0 h 62"/>
              <a:gd name="connsiteX0" fmla="*/ 9544 w 9544"/>
              <a:gd name="connsiteY0" fmla="*/ 0 h 10000"/>
              <a:gd name="connsiteX1" fmla="*/ 1273 w 9544"/>
              <a:gd name="connsiteY1" fmla="*/ 0 h 10000"/>
              <a:gd name="connsiteX2" fmla="*/ 1185 w 9544"/>
              <a:gd name="connsiteY2" fmla="*/ 10000 h 10000"/>
              <a:gd name="connsiteX3" fmla="*/ 1086 w 9544"/>
              <a:gd name="connsiteY3" fmla="*/ 0 h 10000"/>
              <a:gd name="connsiteX4" fmla="*/ 0 w 9544"/>
              <a:gd name="connsiteY4" fmla="*/ 0 h 10000"/>
              <a:gd name="connsiteX0" fmla="*/ 10196 w 10196"/>
              <a:gd name="connsiteY0" fmla="*/ 0 h 10000"/>
              <a:gd name="connsiteX1" fmla="*/ 1334 w 10196"/>
              <a:gd name="connsiteY1" fmla="*/ 0 h 10000"/>
              <a:gd name="connsiteX2" fmla="*/ 1242 w 10196"/>
              <a:gd name="connsiteY2" fmla="*/ 10000 h 10000"/>
              <a:gd name="connsiteX3" fmla="*/ 1138 w 10196"/>
              <a:gd name="connsiteY3" fmla="*/ 0 h 10000"/>
              <a:gd name="connsiteX4" fmla="*/ 0 w 10196"/>
              <a:gd name="connsiteY4" fmla="*/ 0 h 10000"/>
              <a:gd name="connsiteX0" fmla="*/ 10341 w 10341"/>
              <a:gd name="connsiteY0" fmla="*/ 0 h 10000"/>
              <a:gd name="connsiteX1" fmla="*/ 1334 w 10341"/>
              <a:gd name="connsiteY1" fmla="*/ 0 h 10000"/>
              <a:gd name="connsiteX2" fmla="*/ 1242 w 10341"/>
              <a:gd name="connsiteY2" fmla="*/ 10000 h 10000"/>
              <a:gd name="connsiteX3" fmla="*/ 1138 w 10341"/>
              <a:gd name="connsiteY3" fmla="*/ 0 h 10000"/>
              <a:gd name="connsiteX4" fmla="*/ 0 w 10341"/>
              <a:gd name="connsiteY4" fmla="*/ 0 h 10000"/>
              <a:gd name="connsiteX0" fmla="*/ 10475 w 10475"/>
              <a:gd name="connsiteY0" fmla="*/ 0 h 10000"/>
              <a:gd name="connsiteX1" fmla="*/ 1334 w 10475"/>
              <a:gd name="connsiteY1" fmla="*/ 0 h 10000"/>
              <a:gd name="connsiteX2" fmla="*/ 1242 w 10475"/>
              <a:gd name="connsiteY2" fmla="*/ 10000 h 10000"/>
              <a:gd name="connsiteX3" fmla="*/ 1138 w 10475"/>
              <a:gd name="connsiteY3" fmla="*/ 0 h 10000"/>
              <a:gd name="connsiteX4" fmla="*/ 0 w 1047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5" h="10000">
                <a:moveTo>
                  <a:pt x="10475" y="0"/>
                </a:moveTo>
                <a:lnTo>
                  <a:pt x="1334" y="0"/>
                </a:lnTo>
                <a:cubicBezTo>
                  <a:pt x="1303" y="3333"/>
                  <a:pt x="1272" y="6667"/>
                  <a:pt x="1242" y="10000"/>
                </a:cubicBezTo>
                <a:cubicBezTo>
                  <a:pt x="1207" y="6667"/>
                  <a:pt x="1172" y="3333"/>
                  <a:pt x="1138" y="0"/>
                </a:cubicBezTo>
                <a:lnTo>
                  <a:pt x="0" y="0"/>
                </a:lnTo>
              </a:path>
            </a:pathLst>
          </a:custGeom>
          <a:noFill/>
          <a:ln w="7938"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9" name="Picture 8">
            <a:extLst>
              <a:ext uri="{FF2B5EF4-FFF2-40B4-BE49-F238E27FC236}">
                <a16:creationId xmlns:a16="http://schemas.microsoft.com/office/drawing/2014/main" id="{49694F11-2C41-44E3-BE92-B7E6A8E8269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7404" y="4115101"/>
            <a:ext cx="621354" cy="621354"/>
          </a:xfrm>
          <a:prstGeom prst="rect">
            <a:avLst/>
          </a:prstGeom>
        </p:spPr>
      </p:pic>
    </p:spTree>
    <p:extLst>
      <p:ext uri="{BB962C8B-B14F-4D97-AF65-F5344CB8AC3E}">
        <p14:creationId xmlns:p14="http://schemas.microsoft.com/office/powerpoint/2010/main" val="313462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8697-0FCD-4E0F-8523-D0318AFB485F}"/>
              </a:ext>
            </a:extLst>
          </p:cNvPr>
          <p:cNvSpPr>
            <a:spLocks noGrp="1"/>
          </p:cNvSpPr>
          <p:nvPr>
            <p:ph type="title"/>
          </p:nvPr>
        </p:nvSpPr>
        <p:spPr>
          <a:xfrm>
            <a:off x="471488" y="274638"/>
            <a:ext cx="5915025"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F997F3-8A65-4459-BBCC-A8F6D835EFB9}"/>
              </a:ext>
            </a:extLst>
          </p:cNvPr>
          <p:cNvSpPr>
            <a:spLocks noGrp="1"/>
          </p:cNvSpPr>
          <p:nvPr>
            <p:ph idx="1"/>
          </p:nvPr>
        </p:nvSpPr>
        <p:spPr>
          <a:xfrm>
            <a:off x="471488" y="1370013"/>
            <a:ext cx="5915025"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8D075-8978-4479-9577-0DA60FE882F6}"/>
              </a:ext>
            </a:extLst>
          </p:cNvPr>
          <p:cNvSpPr>
            <a:spLocks noGrp="1"/>
          </p:cNvSpPr>
          <p:nvPr>
            <p:ph type="dt" sz="half" idx="10"/>
          </p:nvPr>
        </p:nvSpPr>
        <p:spPr>
          <a:xfrm>
            <a:off x="471488" y="4767263"/>
            <a:ext cx="1543050" cy="274637"/>
          </a:xfrm>
          <a:prstGeom prst="rect">
            <a:avLst/>
          </a:prstGeom>
        </p:spPr>
        <p:txBody>
          <a:bodyPr/>
          <a:lstStyle/>
          <a:p>
            <a:fld id="{FA3681FB-061E-49DC-A9BA-FAD65B3206B4}" type="datetimeFigureOut">
              <a:rPr lang="en-US" smtClean="0"/>
              <a:t>6/1/2022</a:t>
            </a:fld>
            <a:endParaRPr lang="en-US"/>
          </a:p>
        </p:txBody>
      </p:sp>
      <p:sp>
        <p:nvSpPr>
          <p:cNvPr id="5" name="Footer Placeholder 4">
            <a:extLst>
              <a:ext uri="{FF2B5EF4-FFF2-40B4-BE49-F238E27FC236}">
                <a16:creationId xmlns:a16="http://schemas.microsoft.com/office/drawing/2014/main" id="{3A7854E7-0C67-4DF0-AFFE-D27D89A78EC4}"/>
              </a:ext>
            </a:extLst>
          </p:cNvPr>
          <p:cNvSpPr>
            <a:spLocks noGrp="1"/>
          </p:cNvSpPr>
          <p:nvPr>
            <p:ph type="ftr" sz="quarter" idx="11"/>
          </p:nvPr>
        </p:nvSpPr>
        <p:spPr>
          <a:xfrm>
            <a:off x="2271713" y="4767263"/>
            <a:ext cx="2314575"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485A07-CE44-4D70-A35E-64E0D9FC7121}"/>
              </a:ext>
            </a:extLst>
          </p:cNvPr>
          <p:cNvSpPr>
            <a:spLocks noGrp="1"/>
          </p:cNvSpPr>
          <p:nvPr>
            <p:ph type="sldNum" sz="quarter" idx="12"/>
          </p:nvPr>
        </p:nvSpPr>
        <p:spPr>
          <a:xfrm>
            <a:off x="4843463" y="4767263"/>
            <a:ext cx="1543050" cy="274637"/>
          </a:xfrm>
          <a:prstGeom prst="rect">
            <a:avLst/>
          </a:prstGeom>
        </p:spPr>
        <p:txBody>
          <a:bodyPr/>
          <a:lstStyle/>
          <a:p>
            <a:fld id="{B6059640-091D-47A3-A6D5-93CDEF32C441}" type="slidenum">
              <a:rPr lang="en-US" smtClean="0"/>
              <a:t>‹#›</a:t>
            </a:fld>
            <a:endParaRPr lang="en-US"/>
          </a:p>
        </p:txBody>
      </p:sp>
    </p:spTree>
    <p:extLst>
      <p:ext uri="{BB962C8B-B14F-4D97-AF65-F5344CB8AC3E}">
        <p14:creationId xmlns:p14="http://schemas.microsoft.com/office/powerpoint/2010/main" val="322451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extLst>
              <p:ext uri="{D42A27DB-BD31-4B8C-83A1-F6EECF244321}">
                <p14:modId xmlns:p14="http://schemas.microsoft.com/office/powerpoint/2010/main" val="171337556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62"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192" y="1589"/>
                        <a:ext cx="1190" cy="1587"/>
                      </a:xfrm>
                      <a:prstGeom prst="rect">
                        <a:avLst/>
                      </a:prstGeom>
                    </p:spPr>
                  </p:pic>
                </p:oleObj>
              </mc:Fallback>
            </mc:AlternateContent>
          </a:graphicData>
        </a:graphic>
      </p:graphicFrame>
      <p:sp>
        <p:nvSpPr>
          <p:cNvPr id="2" name="Title Placeholder 1"/>
          <p:cNvSpPr>
            <a:spLocks noGrp="1"/>
          </p:cNvSpPr>
          <p:nvPr>
            <p:ph type="title"/>
          </p:nvPr>
        </p:nvSpPr>
        <p:spPr>
          <a:xfrm>
            <a:off x="232172" y="607298"/>
            <a:ext cx="6394847" cy="230832"/>
          </a:xfrm>
          <a:prstGeom prst="rect">
            <a:avLst/>
          </a:prstGeom>
        </p:spPr>
        <p:txBody>
          <a:bodyPr vert="horz" wrap="square"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232172" y="1255152"/>
            <a:ext cx="6394847" cy="632481"/>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18053" y="5276020"/>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381B04A-812B-48D5-AF0C-55F6472893C6}" type="datetime1">
              <a:rPr lang="en-US" smtClean="0"/>
              <a:t>6/1/2022</a:t>
            </a:fld>
            <a:endParaRPr lang="en-US" dirty="0"/>
          </a:p>
        </p:txBody>
      </p:sp>
      <p:pic>
        <p:nvPicPr>
          <p:cNvPr id="6" name="Picture 5">
            <a:extLst>
              <a:ext uri="{FF2B5EF4-FFF2-40B4-BE49-F238E27FC236}">
                <a16:creationId xmlns:a16="http://schemas.microsoft.com/office/drawing/2014/main" id="{E2CCF5D7-B0D8-4DA2-905A-B5F48C83D900}"/>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2382" y="-5297"/>
            <a:ext cx="6976759" cy="5154094"/>
          </a:xfrm>
          <a:prstGeom prst="rect">
            <a:avLst/>
          </a:prstGeom>
        </p:spPr>
      </p:pic>
      <p:sp>
        <p:nvSpPr>
          <p:cNvPr id="8" name="Rectangle 7">
            <a:extLst>
              <a:ext uri="{FF2B5EF4-FFF2-40B4-BE49-F238E27FC236}">
                <a16:creationId xmlns:a16="http://schemas.microsoft.com/office/drawing/2014/main" id="{D8EC6185-934B-4EE3-944F-BA12A6ADD287}"/>
              </a:ext>
            </a:extLst>
          </p:cNvPr>
          <p:cNvSpPr/>
          <p:nvPr userDrawn="1"/>
        </p:nvSpPr>
        <p:spPr>
          <a:xfrm>
            <a:off x="2382" y="-5298"/>
            <a:ext cx="6976759" cy="515409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2" name="Freeform 5">
            <a:extLst>
              <a:ext uri="{FF2B5EF4-FFF2-40B4-BE49-F238E27FC236}">
                <a16:creationId xmlns:a16="http://schemas.microsoft.com/office/drawing/2014/main" id="{33388568-D1CB-45B6-AFF6-A21D10EA537F}"/>
              </a:ext>
            </a:extLst>
          </p:cNvPr>
          <p:cNvSpPr>
            <a:spLocks/>
          </p:cNvSpPr>
          <p:nvPr userDrawn="1"/>
        </p:nvSpPr>
        <p:spPr bwMode="auto">
          <a:xfrm>
            <a:off x="9097" y="701799"/>
            <a:ext cx="6963328" cy="98425"/>
          </a:xfrm>
          <a:custGeom>
            <a:avLst/>
            <a:gdLst>
              <a:gd name="T0" fmla="*/ 5760 w 5760"/>
              <a:gd name="T1" fmla="*/ 0 h 62"/>
              <a:gd name="T2" fmla="*/ 996 w 5760"/>
              <a:gd name="T3" fmla="*/ 0 h 62"/>
              <a:gd name="T4" fmla="*/ 945 w 5760"/>
              <a:gd name="T5" fmla="*/ 62 h 62"/>
              <a:gd name="T6" fmla="*/ 888 w 5760"/>
              <a:gd name="T7" fmla="*/ 0 h 62"/>
              <a:gd name="T8" fmla="*/ 0 w 5760"/>
              <a:gd name="T9" fmla="*/ 0 h 62"/>
              <a:gd name="connsiteX0" fmla="*/ 9544 w 9544"/>
              <a:gd name="connsiteY0" fmla="*/ 0 h 10000"/>
              <a:gd name="connsiteX1" fmla="*/ 1273 w 9544"/>
              <a:gd name="connsiteY1" fmla="*/ 0 h 10000"/>
              <a:gd name="connsiteX2" fmla="*/ 1185 w 9544"/>
              <a:gd name="connsiteY2" fmla="*/ 10000 h 10000"/>
              <a:gd name="connsiteX3" fmla="*/ 1086 w 9544"/>
              <a:gd name="connsiteY3" fmla="*/ 0 h 10000"/>
              <a:gd name="connsiteX4" fmla="*/ 0 w 9544"/>
              <a:gd name="connsiteY4" fmla="*/ 0 h 10000"/>
              <a:gd name="connsiteX0" fmla="*/ 10196 w 10196"/>
              <a:gd name="connsiteY0" fmla="*/ 0 h 10000"/>
              <a:gd name="connsiteX1" fmla="*/ 1334 w 10196"/>
              <a:gd name="connsiteY1" fmla="*/ 0 h 10000"/>
              <a:gd name="connsiteX2" fmla="*/ 1242 w 10196"/>
              <a:gd name="connsiteY2" fmla="*/ 10000 h 10000"/>
              <a:gd name="connsiteX3" fmla="*/ 1138 w 10196"/>
              <a:gd name="connsiteY3" fmla="*/ 0 h 10000"/>
              <a:gd name="connsiteX4" fmla="*/ 0 w 10196"/>
              <a:gd name="connsiteY4" fmla="*/ 0 h 10000"/>
              <a:gd name="connsiteX0" fmla="*/ 10341 w 10341"/>
              <a:gd name="connsiteY0" fmla="*/ 0 h 10000"/>
              <a:gd name="connsiteX1" fmla="*/ 1334 w 10341"/>
              <a:gd name="connsiteY1" fmla="*/ 0 h 10000"/>
              <a:gd name="connsiteX2" fmla="*/ 1242 w 10341"/>
              <a:gd name="connsiteY2" fmla="*/ 10000 h 10000"/>
              <a:gd name="connsiteX3" fmla="*/ 1138 w 10341"/>
              <a:gd name="connsiteY3" fmla="*/ 0 h 10000"/>
              <a:gd name="connsiteX4" fmla="*/ 0 w 10341"/>
              <a:gd name="connsiteY4" fmla="*/ 0 h 10000"/>
              <a:gd name="connsiteX0" fmla="*/ 10475 w 10475"/>
              <a:gd name="connsiteY0" fmla="*/ 0 h 10000"/>
              <a:gd name="connsiteX1" fmla="*/ 1334 w 10475"/>
              <a:gd name="connsiteY1" fmla="*/ 0 h 10000"/>
              <a:gd name="connsiteX2" fmla="*/ 1242 w 10475"/>
              <a:gd name="connsiteY2" fmla="*/ 10000 h 10000"/>
              <a:gd name="connsiteX3" fmla="*/ 1138 w 10475"/>
              <a:gd name="connsiteY3" fmla="*/ 0 h 10000"/>
              <a:gd name="connsiteX4" fmla="*/ 0 w 1047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5" h="10000">
                <a:moveTo>
                  <a:pt x="10475" y="0"/>
                </a:moveTo>
                <a:lnTo>
                  <a:pt x="1334" y="0"/>
                </a:lnTo>
                <a:cubicBezTo>
                  <a:pt x="1303" y="3333"/>
                  <a:pt x="1272" y="6667"/>
                  <a:pt x="1242" y="10000"/>
                </a:cubicBezTo>
                <a:cubicBezTo>
                  <a:pt x="1207" y="6667"/>
                  <a:pt x="1172" y="3333"/>
                  <a:pt x="1138" y="0"/>
                </a:cubicBezTo>
                <a:lnTo>
                  <a:pt x="0" y="0"/>
                </a:lnTo>
              </a:path>
            </a:pathLst>
          </a:custGeom>
          <a:noFill/>
          <a:ln w="7938"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11" name="Picture 10">
            <a:extLst>
              <a:ext uri="{FF2B5EF4-FFF2-40B4-BE49-F238E27FC236}">
                <a16:creationId xmlns:a16="http://schemas.microsoft.com/office/drawing/2014/main" id="{969888C2-8522-4A00-9196-6F270C157BB8}"/>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2552" y="16834"/>
            <a:ext cx="621354" cy="621354"/>
          </a:xfrm>
          <a:prstGeom prst="rect">
            <a:avLst/>
          </a:prstGeom>
        </p:spPr>
      </p:pic>
    </p:spTree>
    <p:extLst>
      <p:ext uri="{BB962C8B-B14F-4D97-AF65-F5344CB8AC3E}">
        <p14:creationId xmlns:p14="http://schemas.microsoft.com/office/powerpoint/2010/main" val="1379627555"/>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4" r:id="rId3"/>
    <p:sldLayoutId id="2147483690" r:id="rId4"/>
    <p:sldLayoutId id="2147483691" r:id="rId5"/>
    <p:sldLayoutId id="2147483693" r:id="rId6"/>
    <p:sldLayoutId id="2147483694" r:id="rId7"/>
  </p:sldLayoutIdLst>
  <p:hf hdr="0" dt="0"/>
  <p:txStyles>
    <p:titleStyle>
      <a:lvl1pPr algn="l" defTabSz="685800" rtl="0" eaLnBrk="1" latinLnBrk="0" hangingPunct="1">
        <a:spcBef>
          <a:spcPct val="0"/>
        </a:spcBef>
        <a:buNone/>
        <a:defRPr sz="1500" kern="1200">
          <a:solidFill>
            <a:schemeClr val="tx1"/>
          </a:solidFill>
          <a:latin typeface="+mj-lt"/>
          <a:ea typeface="+mj-ea"/>
          <a:cs typeface="+mj-cs"/>
        </a:defRPr>
      </a:lvl1pPr>
    </p:titleStyle>
    <p:bodyStyle>
      <a:lvl1pPr marL="0" indent="0" algn="l" defTabSz="685800" rtl="0" eaLnBrk="1" latinLnBrk="0" hangingPunct="1">
        <a:spcBef>
          <a:spcPct val="20000"/>
        </a:spcBef>
        <a:buFont typeface="Arial" panose="020B0604020202020204" pitchFamily="34" charset="0"/>
        <a:buNone/>
        <a:defRPr sz="1050" kern="1200">
          <a:solidFill>
            <a:schemeClr val="bg2"/>
          </a:solidFill>
          <a:latin typeface="+mj-lt"/>
          <a:ea typeface="+mn-ea"/>
          <a:cs typeface="+mn-cs"/>
        </a:defRPr>
      </a:lvl1pPr>
      <a:lvl2pPr marL="129779" indent="-129779" algn="l" defTabSz="685800" rtl="0" eaLnBrk="1" latinLnBrk="0" hangingPunct="1">
        <a:spcBef>
          <a:spcPct val="20000"/>
        </a:spcBef>
        <a:buFont typeface="Wingdings" panose="05000000000000000000" pitchFamily="2" charset="2"/>
        <a:buChar char="§"/>
        <a:defRPr sz="750" kern="1200">
          <a:solidFill>
            <a:schemeClr val="bg2"/>
          </a:solidFill>
          <a:latin typeface="+mn-lt"/>
          <a:ea typeface="+mn-ea"/>
          <a:cs typeface="+mn-cs"/>
        </a:defRPr>
      </a:lvl2pPr>
      <a:lvl3pPr marL="254794" indent="-125016" algn="l" defTabSz="685800" rtl="0" eaLnBrk="1" latinLnBrk="0" hangingPunct="1">
        <a:spcBef>
          <a:spcPct val="20000"/>
        </a:spcBef>
        <a:buFont typeface="Arial" panose="020B0604020202020204" pitchFamily="34" charset="0"/>
        <a:buChar char="–"/>
        <a:defRPr sz="675" kern="1200">
          <a:solidFill>
            <a:schemeClr val="bg2"/>
          </a:solidFill>
          <a:latin typeface="+mn-lt"/>
          <a:ea typeface="+mn-ea"/>
          <a:cs typeface="+mn-cs"/>
        </a:defRPr>
      </a:lvl3pPr>
      <a:lvl4pPr marL="385763" indent="-130969" algn="l" defTabSz="685800" rtl="0" eaLnBrk="1" latinLnBrk="0" hangingPunct="1">
        <a:spcBef>
          <a:spcPct val="20000"/>
        </a:spcBef>
        <a:buFont typeface="Arial" panose="020B0604020202020204" pitchFamily="34" charset="0"/>
        <a:buChar char="•"/>
        <a:defRPr sz="600" kern="1200">
          <a:solidFill>
            <a:schemeClr val="bg2"/>
          </a:solidFill>
          <a:latin typeface="+mn-lt"/>
          <a:ea typeface="+mn-ea"/>
          <a:cs typeface="+mn-cs"/>
        </a:defRPr>
      </a:lvl4pPr>
      <a:lvl5pPr marL="515541" indent="-129779" algn="l" defTabSz="685800" rtl="0" eaLnBrk="1" latinLnBrk="0" hangingPunct="1">
        <a:spcBef>
          <a:spcPct val="20000"/>
        </a:spcBef>
        <a:buFont typeface="Arial" panose="020B0604020202020204" pitchFamily="34" charset="0"/>
        <a:buChar char="–"/>
        <a:defRPr sz="525" kern="1200">
          <a:solidFill>
            <a:schemeClr val="bg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5">
          <p15:clr>
            <a:srgbClr val="F26B43"/>
          </p15:clr>
        </p15:guide>
        <p15:guide id="2" pos="4175">
          <p15:clr>
            <a:srgbClr val="F26B43"/>
          </p15:clr>
        </p15:guide>
        <p15:guide id="3" orient="horz" pos="2850">
          <p15:clr>
            <a:srgbClr val="F26B43"/>
          </p15:clr>
        </p15:guide>
        <p15:guide id="4" orient="horz" pos="8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50501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344" y="2314507"/>
            <a:ext cx="6393656" cy="738664"/>
          </a:xfrm>
        </p:spPr>
        <p:txBody>
          <a:bodyPr/>
          <a:lstStyle/>
          <a:p>
            <a:pPr algn="ctr"/>
            <a:r>
              <a:rPr lang="en-US" sz="1600" b="1" dirty="0">
                <a:latin typeface="Century Gothic" panose="020B0502020202020204" pitchFamily="34" charset="0"/>
              </a:rPr>
              <a:t>The procedure for concluding and fulfilling the terms of the capacity purchase agreement</a:t>
            </a:r>
            <a:br>
              <a:rPr lang="en-US" sz="1600" b="1" dirty="0">
                <a:latin typeface="Century Gothic" panose="020B0502020202020204" pitchFamily="34" charset="0"/>
              </a:rPr>
            </a:br>
            <a:r>
              <a:rPr lang="en-US" sz="1600" b="1" dirty="0">
                <a:latin typeface="Century Gothic" panose="020B0502020202020204" pitchFamily="34" charset="0"/>
              </a:rPr>
              <a:t>with the Single Purchaser</a:t>
            </a:r>
            <a:endParaRPr lang="ru-RU" dirty="0"/>
          </a:p>
        </p:txBody>
      </p:sp>
      <p:sp>
        <p:nvSpPr>
          <p:cNvPr id="6" name="Нижний колонтитул 5"/>
          <p:cNvSpPr txBox="1">
            <a:spLocks noGrp="1"/>
          </p:cNvSpPr>
          <p:nvPr>
            <p:ph type="ftr" sz="quarter" idx="11"/>
          </p:nvPr>
        </p:nvSpPr>
        <p:spPr>
          <a:xfrm>
            <a:off x="2709145" y="4395373"/>
            <a:ext cx="2171700" cy="415498"/>
          </a:xfrm>
          <a:prstGeom prst="rect">
            <a:avLst/>
          </a:prstGeom>
          <a:noFill/>
        </p:spPr>
        <p:txBody>
          <a:bodyPr wrap="square" rtlCol="0">
            <a:spAutoFit/>
          </a:bodyPr>
          <a:lstStyle/>
          <a:p>
            <a:pPr algn="ctr">
              <a:spcAft>
                <a:spcPts val="600"/>
              </a:spcAft>
            </a:pPr>
            <a:r>
              <a:rPr lang="en-US" sz="1100" b="1" i="1" dirty="0" err="1" smtClean="0">
                <a:latin typeface="Century Gothic" panose="020B0502020202020204" pitchFamily="34" charset="0"/>
              </a:rPr>
              <a:t>Nur</a:t>
            </a:r>
            <a:r>
              <a:rPr lang="en-US" sz="1100" b="1" i="1" dirty="0" smtClean="0">
                <a:latin typeface="Century Gothic" panose="020B0502020202020204" pitchFamily="34" charset="0"/>
              </a:rPr>
              <a:t>-Sultan</a:t>
            </a:r>
          </a:p>
          <a:p>
            <a:pPr algn="ctr">
              <a:spcAft>
                <a:spcPts val="600"/>
              </a:spcAft>
            </a:pPr>
            <a:r>
              <a:rPr lang="ru-RU" sz="1100" b="1" i="1" dirty="0" smtClean="0">
                <a:latin typeface="Century Gothic" panose="020B0502020202020204" pitchFamily="34" charset="0"/>
              </a:rPr>
              <a:t>2022</a:t>
            </a:r>
            <a:endParaRPr lang="ru-RU" sz="1100" b="1" i="1" dirty="0">
              <a:latin typeface="Century Gothic" panose="020B0502020202020204" pitchFamily="34" charset="0"/>
            </a:endParaRPr>
          </a:p>
        </p:txBody>
      </p:sp>
    </p:spTree>
    <p:extLst>
      <p:ext uri="{BB962C8B-B14F-4D97-AF65-F5344CB8AC3E}">
        <p14:creationId xmlns:p14="http://schemas.microsoft.com/office/powerpoint/2010/main" val="249254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015">
            <a:extLst>
              <a:ext uri="{FF2B5EF4-FFF2-40B4-BE49-F238E27FC236}">
                <a16:creationId xmlns:a16="http://schemas.microsoft.com/office/drawing/2014/main" id="{CBBDD796-A446-DC42-A48A-6975DB8B6DC2}"/>
              </a:ext>
            </a:extLst>
          </p:cNvPr>
          <p:cNvGrpSpPr/>
          <p:nvPr/>
        </p:nvGrpSpPr>
        <p:grpSpPr>
          <a:xfrm>
            <a:off x="5203141" y="1414106"/>
            <a:ext cx="812087" cy="1161731"/>
            <a:chOff x="0" y="860951"/>
            <a:chExt cx="1538018" cy="2200211"/>
          </a:xfrm>
          <a:solidFill>
            <a:schemeClr val="accent1">
              <a:lumMod val="50000"/>
              <a:lumOff val="50000"/>
            </a:schemeClr>
          </a:solidFill>
        </p:grpSpPr>
        <p:sp>
          <p:nvSpPr>
            <p:cNvPr id="41" name="Shape 1995">
              <a:extLst>
                <a:ext uri="{FF2B5EF4-FFF2-40B4-BE49-F238E27FC236}">
                  <a16:creationId xmlns:a16="http://schemas.microsoft.com/office/drawing/2014/main" id="{0A7353A8-5576-324F-A888-B1BF32F03EEB}"/>
                </a:ext>
              </a:extLst>
            </p:cNvPr>
            <p:cNvSpPr/>
            <p:nvPr/>
          </p:nvSpPr>
          <p:spPr>
            <a:xfrm>
              <a:off x="37820" y="2774000"/>
              <a:ext cx="1386737"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42" name="Shape 1996">
              <a:extLst>
                <a:ext uri="{FF2B5EF4-FFF2-40B4-BE49-F238E27FC236}">
                  <a16:creationId xmlns:a16="http://schemas.microsoft.com/office/drawing/2014/main" id="{796E0860-6ECF-6D41-A36E-C4B82CE11609}"/>
                </a:ext>
              </a:extLst>
            </p:cNvPr>
            <p:cNvSpPr/>
            <p:nvPr/>
          </p:nvSpPr>
          <p:spPr>
            <a:xfrm>
              <a:off x="37820" y="2637518"/>
              <a:ext cx="1386728" cy="227184"/>
            </a:xfrm>
            <a:prstGeom prst="ellipse">
              <a:avLst/>
            </a:pr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43" name="Shape 1997">
              <a:extLst>
                <a:ext uri="{FF2B5EF4-FFF2-40B4-BE49-F238E27FC236}">
                  <a16:creationId xmlns:a16="http://schemas.microsoft.com/office/drawing/2014/main" id="{F6266922-CAF5-474D-8CF4-3D716421EE28}"/>
                </a:ext>
              </a:extLst>
            </p:cNvPr>
            <p:cNvSpPr/>
            <p:nvPr/>
          </p:nvSpPr>
          <p:spPr>
            <a:xfrm>
              <a:off x="37820" y="2487016"/>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44" name="Shape 1998">
              <a:extLst>
                <a:ext uri="{FF2B5EF4-FFF2-40B4-BE49-F238E27FC236}">
                  <a16:creationId xmlns:a16="http://schemas.microsoft.com/office/drawing/2014/main" id="{E2A0F79F-DD98-1A49-ADD6-730E0F2ECA7A}"/>
                </a:ext>
              </a:extLst>
            </p:cNvPr>
            <p:cNvSpPr/>
            <p:nvPr/>
          </p:nvSpPr>
          <p:spPr>
            <a:xfrm>
              <a:off x="37820" y="2350536"/>
              <a:ext cx="1386728" cy="227184"/>
            </a:xfrm>
            <a:prstGeom prst="ellipse">
              <a:avLst/>
            </a:pr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45" name="Shape 1999">
              <a:extLst>
                <a:ext uri="{FF2B5EF4-FFF2-40B4-BE49-F238E27FC236}">
                  <a16:creationId xmlns:a16="http://schemas.microsoft.com/office/drawing/2014/main" id="{91FAB41E-2791-9F49-BD38-A550BCCAEC47}"/>
                </a:ext>
              </a:extLst>
            </p:cNvPr>
            <p:cNvSpPr/>
            <p:nvPr/>
          </p:nvSpPr>
          <p:spPr>
            <a:xfrm>
              <a:off x="37820" y="2213698"/>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46" name="Shape 2000">
              <a:extLst>
                <a:ext uri="{FF2B5EF4-FFF2-40B4-BE49-F238E27FC236}">
                  <a16:creationId xmlns:a16="http://schemas.microsoft.com/office/drawing/2014/main" id="{44599C65-EC67-7748-B44E-DB01F889A7B5}"/>
                </a:ext>
              </a:extLst>
            </p:cNvPr>
            <p:cNvSpPr/>
            <p:nvPr/>
          </p:nvSpPr>
          <p:spPr>
            <a:xfrm>
              <a:off x="37820" y="2077217"/>
              <a:ext cx="1386728" cy="227184"/>
            </a:xfrm>
            <a:prstGeom prst="ellipse">
              <a:avLst/>
            </a:pr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47" name="Shape 2001">
              <a:extLst>
                <a:ext uri="{FF2B5EF4-FFF2-40B4-BE49-F238E27FC236}">
                  <a16:creationId xmlns:a16="http://schemas.microsoft.com/office/drawing/2014/main" id="{4232E613-5A1A-764B-AAEA-7C8C3CEBF760}"/>
                </a:ext>
              </a:extLst>
            </p:cNvPr>
            <p:cNvSpPr/>
            <p:nvPr/>
          </p:nvSpPr>
          <p:spPr>
            <a:xfrm>
              <a:off x="151280" y="1913048"/>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48" name="Shape 2002">
              <a:extLst>
                <a:ext uri="{FF2B5EF4-FFF2-40B4-BE49-F238E27FC236}">
                  <a16:creationId xmlns:a16="http://schemas.microsoft.com/office/drawing/2014/main" id="{98C5FFED-33C5-9847-BD1E-3C7383DC8C4B}"/>
                </a:ext>
              </a:extLst>
            </p:cNvPr>
            <p:cNvSpPr/>
            <p:nvPr/>
          </p:nvSpPr>
          <p:spPr>
            <a:xfrm>
              <a:off x="151280" y="1776567"/>
              <a:ext cx="1386728" cy="227184"/>
            </a:xfrm>
            <a:prstGeom prst="ellipse">
              <a:avLst/>
            </a:pr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49" name="Shape 2003">
              <a:extLst>
                <a:ext uri="{FF2B5EF4-FFF2-40B4-BE49-F238E27FC236}">
                  <a16:creationId xmlns:a16="http://schemas.microsoft.com/office/drawing/2014/main" id="{A280D111-38F0-C34A-A390-32CABD9D0B99}"/>
                </a:ext>
              </a:extLst>
            </p:cNvPr>
            <p:cNvSpPr/>
            <p:nvPr/>
          </p:nvSpPr>
          <p:spPr>
            <a:xfrm>
              <a:off x="88247" y="1598732"/>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50" name="Shape 2004">
              <a:extLst>
                <a:ext uri="{FF2B5EF4-FFF2-40B4-BE49-F238E27FC236}">
                  <a16:creationId xmlns:a16="http://schemas.microsoft.com/office/drawing/2014/main" id="{EBA92EB7-AB9E-BE4C-8FBE-51BB53AF80D7}"/>
                </a:ext>
              </a:extLst>
            </p:cNvPr>
            <p:cNvSpPr/>
            <p:nvPr/>
          </p:nvSpPr>
          <p:spPr>
            <a:xfrm>
              <a:off x="88247" y="1462251"/>
              <a:ext cx="1386728" cy="227184"/>
            </a:xfrm>
            <a:prstGeom prst="ellipse">
              <a:avLst/>
            </a:pr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51" name="Shape 2005">
              <a:extLst>
                <a:ext uri="{FF2B5EF4-FFF2-40B4-BE49-F238E27FC236}">
                  <a16:creationId xmlns:a16="http://schemas.microsoft.com/office/drawing/2014/main" id="{0C69EF4B-6564-CA4A-8709-6BAA5B8CB687}"/>
                </a:ext>
              </a:extLst>
            </p:cNvPr>
            <p:cNvSpPr/>
            <p:nvPr/>
          </p:nvSpPr>
          <p:spPr>
            <a:xfrm>
              <a:off x="0" y="1311748"/>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52" name="Shape 2006">
              <a:extLst>
                <a:ext uri="{FF2B5EF4-FFF2-40B4-BE49-F238E27FC236}">
                  <a16:creationId xmlns:a16="http://schemas.microsoft.com/office/drawing/2014/main" id="{195773C2-D3EA-FE45-B67C-701992D1D29C}"/>
                </a:ext>
              </a:extLst>
            </p:cNvPr>
            <p:cNvSpPr/>
            <p:nvPr/>
          </p:nvSpPr>
          <p:spPr>
            <a:xfrm>
              <a:off x="0" y="1175267"/>
              <a:ext cx="1386728" cy="227184"/>
            </a:xfrm>
            <a:prstGeom prst="ellipse">
              <a:avLst/>
            </a:pr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53" name="Shape 2007">
              <a:extLst>
                <a:ext uri="{FF2B5EF4-FFF2-40B4-BE49-F238E27FC236}">
                  <a16:creationId xmlns:a16="http://schemas.microsoft.com/office/drawing/2014/main" id="{22F48FF5-A74F-1B4E-B8C3-1D344836293D}"/>
                </a:ext>
              </a:extLst>
            </p:cNvPr>
            <p:cNvSpPr/>
            <p:nvPr/>
          </p:nvSpPr>
          <p:spPr>
            <a:xfrm>
              <a:off x="100853" y="997433"/>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54" name="Shape 2008">
              <a:extLst>
                <a:ext uri="{FF2B5EF4-FFF2-40B4-BE49-F238E27FC236}">
                  <a16:creationId xmlns:a16="http://schemas.microsoft.com/office/drawing/2014/main" id="{35571371-0563-CC40-8E61-E6B803CD0E97}"/>
                </a:ext>
              </a:extLst>
            </p:cNvPr>
            <p:cNvSpPr/>
            <p:nvPr/>
          </p:nvSpPr>
          <p:spPr>
            <a:xfrm>
              <a:off x="100853" y="860951"/>
              <a:ext cx="1386728" cy="227184"/>
            </a:xfrm>
            <a:prstGeom prst="ellipse">
              <a:avLst/>
            </a:pr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grpSp>
      <p:grpSp>
        <p:nvGrpSpPr>
          <p:cNvPr id="9" name="Group 2045">
            <a:extLst>
              <a:ext uri="{FF2B5EF4-FFF2-40B4-BE49-F238E27FC236}">
                <a16:creationId xmlns:a16="http://schemas.microsoft.com/office/drawing/2014/main" id="{8BBF16B1-5E44-A641-842E-153483AB1694}"/>
              </a:ext>
            </a:extLst>
          </p:cNvPr>
          <p:cNvGrpSpPr/>
          <p:nvPr/>
        </p:nvGrpSpPr>
        <p:grpSpPr>
          <a:xfrm>
            <a:off x="2320876" y="1773281"/>
            <a:ext cx="772149" cy="678278"/>
            <a:chOff x="0" y="601299"/>
            <a:chExt cx="1462379" cy="1284596"/>
          </a:xfrm>
          <a:solidFill>
            <a:schemeClr val="accent2">
              <a:lumMod val="50000"/>
              <a:lumOff val="50000"/>
            </a:schemeClr>
          </a:solidFill>
        </p:grpSpPr>
        <p:sp>
          <p:nvSpPr>
            <p:cNvPr id="13" name="Shape 2033">
              <a:extLst>
                <a:ext uri="{FF2B5EF4-FFF2-40B4-BE49-F238E27FC236}">
                  <a16:creationId xmlns:a16="http://schemas.microsoft.com/office/drawing/2014/main" id="{7AABBF64-B18C-B644-BBF4-A7419841AAAA}"/>
                </a:ext>
              </a:extLst>
            </p:cNvPr>
            <p:cNvSpPr/>
            <p:nvPr/>
          </p:nvSpPr>
          <p:spPr>
            <a:xfrm>
              <a:off x="75641" y="1598732"/>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14" name="Shape 2034">
              <a:extLst>
                <a:ext uri="{FF2B5EF4-FFF2-40B4-BE49-F238E27FC236}">
                  <a16:creationId xmlns:a16="http://schemas.microsoft.com/office/drawing/2014/main" id="{D9D4C7FA-33B2-C74B-9691-95BC6E271196}"/>
                </a:ext>
              </a:extLst>
            </p:cNvPr>
            <p:cNvSpPr/>
            <p:nvPr/>
          </p:nvSpPr>
          <p:spPr>
            <a:xfrm>
              <a:off x="75641" y="1462251"/>
              <a:ext cx="1386727" cy="227184"/>
            </a:xfrm>
            <a:prstGeom prst="ellipse">
              <a:avLst/>
            </a:pr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15" name="Shape 2035">
              <a:extLst>
                <a:ext uri="{FF2B5EF4-FFF2-40B4-BE49-F238E27FC236}">
                  <a16:creationId xmlns:a16="http://schemas.microsoft.com/office/drawing/2014/main" id="{840194BD-80C5-4941-ADE5-6671B02991CF}"/>
                </a:ext>
              </a:extLst>
            </p:cNvPr>
            <p:cNvSpPr/>
            <p:nvPr/>
          </p:nvSpPr>
          <p:spPr>
            <a:xfrm>
              <a:off x="1" y="1311748"/>
              <a:ext cx="1386738"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16" name="Shape 2036">
              <a:extLst>
                <a:ext uri="{FF2B5EF4-FFF2-40B4-BE49-F238E27FC236}">
                  <a16:creationId xmlns:a16="http://schemas.microsoft.com/office/drawing/2014/main" id="{76F5019F-72D3-4A45-B9F0-05AED1E3B8E0}"/>
                </a:ext>
              </a:extLst>
            </p:cNvPr>
            <p:cNvSpPr/>
            <p:nvPr/>
          </p:nvSpPr>
          <p:spPr>
            <a:xfrm>
              <a:off x="0" y="1175266"/>
              <a:ext cx="1386726" cy="227184"/>
            </a:xfrm>
            <a:prstGeom prst="ellipse">
              <a:avLst/>
            </a:pr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17" name="Shape 2037">
              <a:extLst>
                <a:ext uri="{FF2B5EF4-FFF2-40B4-BE49-F238E27FC236}">
                  <a16:creationId xmlns:a16="http://schemas.microsoft.com/office/drawing/2014/main" id="{983BE3F4-A978-8C47-A208-2CD4F6DF07D4}"/>
                </a:ext>
              </a:extLst>
            </p:cNvPr>
            <p:cNvSpPr/>
            <p:nvPr/>
          </p:nvSpPr>
          <p:spPr>
            <a:xfrm>
              <a:off x="75640" y="1038430"/>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18" name="Shape 2038">
              <a:extLst>
                <a:ext uri="{FF2B5EF4-FFF2-40B4-BE49-F238E27FC236}">
                  <a16:creationId xmlns:a16="http://schemas.microsoft.com/office/drawing/2014/main" id="{4B9CD5E5-E4E6-0944-BB71-B16CBDD4ECF9}"/>
                </a:ext>
              </a:extLst>
            </p:cNvPr>
            <p:cNvSpPr/>
            <p:nvPr/>
          </p:nvSpPr>
          <p:spPr>
            <a:xfrm>
              <a:off x="75640" y="901949"/>
              <a:ext cx="1386728" cy="227184"/>
            </a:xfrm>
            <a:prstGeom prst="ellipse">
              <a:avLst/>
            </a:pr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19" name="Shape 2039">
              <a:extLst>
                <a:ext uri="{FF2B5EF4-FFF2-40B4-BE49-F238E27FC236}">
                  <a16:creationId xmlns:a16="http://schemas.microsoft.com/office/drawing/2014/main" id="{F8653CB1-8A12-D441-9421-58E2D20A1FE3}"/>
                </a:ext>
              </a:extLst>
            </p:cNvPr>
            <p:cNvSpPr/>
            <p:nvPr/>
          </p:nvSpPr>
          <p:spPr>
            <a:xfrm>
              <a:off x="25214" y="737781"/>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sp>
          <p:nvSpPr>
            <p:cNvPr id="20" name="Shape 2040">
              <a:extLst>
                <a:ext uri="{FF2B5EF4-FFF2-40B4-BE49-F238E27FC236}">
                  <a16:creationId xmlns:a16="http://schemas.microsoft.com/office/drawing/2014/main" id="{5C2A149A-BBF0-D44D-A949-69C575E4057F}"/>
                </a:ext>
              </a:extLst>
            </p:cNvPr>
            <p:cNvSpPr/>
            <p:nvPr/>
          </p:nvSpPr>
          <p:spPr>
            <a:xfrm>
              <a:off x="25213" y="601299"/>
              <a:ext cx="1386728" cy="227184"/>
            </a:xfrm>
            <a:prstGeom prst="ellipse">
              <a:avLst/>
            </a:prstGeom>
            <a:grpFill/>
            <a:ln w="12700" cap="flat">
              <a:noFill/>
              <a:miter lim="400000"/>
            </a:ln>
            <a:effectLst/>
          </p:spPr>
          <p:txBody>
            <a:bodyPr wrap="square" lIns="0" tIns="0" rIns="0" bIns="0" numCol="1" anchor="ctr">
              <a:noAutofit/>
            </a:bodyPr>
            <a:lstStyle/>
            <a:p>
              <a:endParaRPr sz="1424" dirty="0">
                <a:latin typeface="Calibri Light" panose="020F0302020204030204" pitchFamily="34" charset="0"/>
                <a:cs typeface="Calibri Light" panose="020F0302020204030204" pitchFamily="34" charset="0"/>
              </a:endParaRPr>
            </a:p>
          </p:txBody>
        </p:sp>
      </p:grpSp>
      <p:sp>
        <p:nvSpPr>
          <p:cNvPr id="11" name="Shape 2047">
            <a:extLst>
              <a:ext uri="{FF2B5EF4-FFF2-40B4-BE49-F238E27FC236}">
                <a16:creationId xmlns:a16="http://schemas.microsoft.com/office/drawing/2014/main" id="{835DC698-45F3-BB42-8CEC-959E27C45487}"/>
              </a:ext>
            </a:extLst>
          </p:cNvPr>
          <p:cNvSpPr/>
          <p:nvPr/>
        </p:nvSpPr>
        <p:spPr>
          <a:xfrm>
            <a:off x="2204024" y="2472104"/>
            <a:ext cx="1161777" cy="508230"/>
          </a:xfrm>
          <a:prstGeom prst="roundRect">
            <a:avLst>
              <a:gd name="adj" fmla="val 0"/>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593" dirty="0">
              <a:latin typeface="Calibri Light" panose="020F0302020204030204" pitchFamily="34" charset="0"/>
              <a:ea typeface="Lato Light" panose="020F0502020204030203" pitchFamily="34" charset="0"/>
              <a:cs typeface="Calibri Light" panose="020F0302020204030204" pitchFamily="34" charset="0"/>
            </a:endParaRPr>
          </a:p>
        </p:txBody>
      </p:sp>
      <p:sp>
        <p:nvSpPr>
          <p:cNvPr id="12" name="Shape 2048">
            <a:extLst>
              <a:ext uri="{FF2B5EF4-FFF2-40B4-BE49-F238E27FC236}">
                <a16:creationId xmlns:a16="http://schemas.microsoft.com/office/drawing/2014/main" id="{292949F5-E906-EE47-8E30-7E3DE7D254A0}"/>
              </a:ext>
            </a:extLst>
          </p:cNvPr>
          <p:cNvSpPr/>
          <p:nvPr/>
        </p:nvSpPr>
        <p:spPr>
          <a:xfrm>
            <a:off x="4975902" y="2494912"/>
            <a:ext cx="1293181" cy="508183"/>
          </a:xfrm>
          <a:prstGeom prst="roundRect">
            <a:avLst>
              <a:gd name="adj" fmla="val 0"/>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593" dirty="0">
              <a:latin typeface="Calibri Light" panose="020F0302020204030204" pitchFamily="34" charset="0"/>
              <a:ea typeface="Lato Light" panose="020F0502020204030203" pitchFamily="34" charset="0"/>
              <a:cs typeface="Calibri Light" panose="020F0302020204030204" pitchFamily="34" charset="0"/>
            </a:endParaRPr>
          </a:p>
        </p:txBody>
      </p:sp>
      <p:sp>
        <p:nvSpPr>
          <p:cNvPr id="64" name="TextBox 63">
            <a:extLst>
              <a:ext uri="{FF2B5EF4-FFF2-40B4-BE49-F238E27FC236}">
                <a16:creationId xmlns:a16="http://schemas.microsoft.com/office/drawing/2014/main" id="{B68C78EC-27C9-B743-B45E-3512495A8650}"/>
              </a:ext>
            </a:extLst>
          </p:cNvPr>
          <p:cNvSpPr txBox="1"/>
          <p:nvPr/>
        </p:nvSpPr>
        <p:spPr>
          <a:xfrm>
            <a:off x="4963254" y="2634280"/>
            <a:ext cx="1371731" cy="246221"/>
          </a:xfrm>
          <a:prstGeom prst="rect">
            <a:avLst/>
          </a:prstGeom>
          <a:noFill/>
        </p:spPr>
        <p:txBody>
          <a:bodyPr wrap="square" rtlCol="0" anchor="ctr" anchorCtr="0">
            <a:spAutoFit/>
          </a:bodyPr>
          <a:lstStyle/>
          <a:p>
            <a:pPr algn="ctr"/>
            <a:r>
              <a:rPr lang="ru-RU" sz="1000" b="1" dirty="0">
                <a:solidFill>
                  <a:schemeClr val="bg1"/>
                </a:solidFill>
                <a:latin typeface="Calibri Light" panose="020F0302020204030204" pitchFamily="34" charset="0"/>
                <a:ea typeface="League Spartan" charset="0"/>
                <a:cs typeface="Calibri Light" panose="020F0302020204030204" pitchFamily="34" charset="0"/>
              </a:rPr>
              <a:t>10 </a:t>
            </a:r>
            <a:r>
              <a:rPr lang="en-US" sz="1000" b="1" dirty="0" err="1" smtClean="0">
                <a:solidFill>
                  <a:schemeClr val="bg1"/>
                </a:solidFill>
                <a:latin typeface="Calibri Light" panose="020F0302020204030204" pitchFamily="34" charset="0"/>
                <a:ea typeface="League Spartan" charset="0"/>
                <a:cs typeface="Calibri Light" panose="020F0302020204030204" pitchFamily="34" charset="0"/>
              </a:rPr>
              <a:t>mln.tenge</a:t>
            </a:r>
            <a:r>
              <a:rPr lang="en-US" sz="1000" b="1" dirty="0" smtClean="0">
                <a:solidFill>
                  <a:schemeClr val="bg1"/>
                </a:solidFill>
                <a:latin typeface="Calibri Light" panose="020F0302020204030204" pitchFamily="34" charset="0"/>
                <a:ea typeface="League Spartan" charset="0"/>
                <a:cs typeface="Calibri Light" panose="020F0302020204030204" pitchFamily="34" charset="0"/>
              </a:rPr>
              <a:t>/MW*</a:t>
            </a:r>
            <a:endParaRPr lang="en-US" sz="1000" b="1" dirty="0">
              <a:solidFill>
                <a:schemeClr val="bg1"/>
              </a:solidFill>
              <a:latin typeface="Calibri Light" panose="020F0302020204030204" pitchFamily="34" charset="0"/>
              <a:ea typeface="League Spartan" charset="0"/>
              <a:cs typeface="Calibri Light" panose="020F0302020204030204" pitchFamily="34" charset="0"/>
            </a:endParaRPr>
          </a:p>
        </p:txBody>
      </p:sp>
      <p:sp>
        <p:nvSpPr>
          <p:cNvPr id="65" name="TextBox 64">
            <a:extLst>
              <a:ext uri="{FF2B5EF4-FFF2-40B4-BE49-F238E27FC236}">
                <a16:creationId xmlns:a16="http://schemas.microsoft.com/office/drawing/2014/main" id="{A6F1AD00-AC71-1E42-9E0B-14282D6F4E10}"/>
              </a:ext>
            </a:extLst>
          </p:cNvPr>
          <p:cNvSpPr txBox="1"/>
          <p:nvPr/>
        </p:nvSpPr>
        <p:spPr>
          <a:xfrm>
            <a:off x="2126062" y="2483425"/>
            <a:ext cx="1317700" cy="510778"/>
          </a:xfrm>
          <a:prstGeom prst="roundRect">
            <a:avLst/>
          </a:prstGeom>
          <a:noFill/>
        </p:spPr>
        <p:txBody>
          <a:bodyPr wrap="square" rtlCol="0" anchor="ctr" anchorCtr="0">
            <a:spAutoFit/>
          </a:bodyPr>
          <a:lstStyle/>
          <a:p>
            <a:pPr algn="ctr"/>
            <a:r>
              <a:rPr lang="en-US" sz="800" b="1" dirty="0">
                <a:solidFill>
                  <a:schemeClr val="bg1"/>
                </a:solidFill>
                <a:latin typeface="Calibri Light" panose="020F0302020204030204" pitchFamily="34" charset="0"/>
                <a:ea typeface="League Spartan" charset="0"/>
                <a:cs typeface="Calibri Light" panose="020F0302020204030204" pitchFamily="34" charset="0"/>
              </a:rPr>
              <a:t>1% of the cost of</a:t>
            </a:r>
          </a:p>
          <a:p>
            <a:pPr algn="ctr"/>
            <a:r>
              <a:rPr lang="en-US" sz="800" b="1" dirty="0">
                <a:solidFill>
                  <a:schemeClr val="bg1"/>
                </a:solidFill>
                <a:latin typeface="Calibri Light" panose="020F0302020204030204" pitchFamily="34" charset="0"/>
                <a:ea typeface="League Spartan" charset="0"/>
                <a:cs typeface="Calibri Light" panose="020F0302020204030204" pitchFamily="34" charset="0"/>
              </a:rPr>
              <a:t> project implementation (1 type of auction bidding)</a:t>
            </a:r>
            <a:endParaRPr lang="ru-RU" sz="800" b="1" dirty="0" smtClean="0">
              <a:solidFill>
                <a:schemeClr val="bg1"/>
              </a:solidFill>
              <a:latin typeface="Calibri Light" panose="020F0302020204030204" pitchFamily="34" charset="0"/>
              <a:ea typeface="League Spartan" charset="0"/>
              <a:cs typeface="Calibri Light" panose="020F0302020204030204" pitchFamily="34" charset="0"/>
            </a:endParaRPr>
          </a:p>
        </p:txBody>
      </p:sp>
      <p:sp>
        <p:nvSpPr>
          <p:cNvPr id="103" name="TextBox 102">
            <a:extLst>
              <a:ext uri="{FF2B5EF4-FFF2-40B4-BE49-F238E27FC236}">
                <a16:creationId xmlns:a16="http://schemas.microsoft.com/office/drawing/2014/main" id="{24956099-A036-45C8-A3CB-0034AA3485A9}"/>
              </a:ext>
            </a:extLst>
          </p:cNvPr>
          <p:cNvSpPr txBox="1"/>
          <p:nvPr/>
        </p:nvSpPr>
        <p:spPr>
          <a:xfrm>
            <a:off x="836023" y="211511"/>
            <a:ext cx="3690217" cy="400110"/>
          </a:xfrm>
          <a:prstGeom prst="rect">
            <a:avLst/>
          </a:prstGeom>
          <a:noFill/>
        </p:spPr>
        <p:txBody>
          <a:bodyPr wrap="square" rtlCol="0">
            <a:spAutoFit/>
          </a:bodyPr>
          <a:lstStyle/>
          <a:p>
            <a:r>
              <a:rPr lang="en-US" sz="2000" b="1" dirty="0">
                <a:solidFill>
                  <a:srgbClr val="002060"/>
                </a:solidFill>
                <a:latin typeface="Calibri Light" panose="020F0302020204030204" pitchFamily="34" charset="0"/>
                <a:cs typeface="Calibri Light" panose="020F0302020204030204" pitchFamily="34" charset="0"/>
              </a:rPr>
              <a:t>Types of financial support</a:t>
            </a:r>
            <a:endParaRPr lang="ru-RU" sz="2000" b="1" dirty="0">
              <a:solidFill>
                <a:srgbClr val="002060"/>
              </a:solidFill>
              <a:latin typeface="Calibri Light" panose="020F0302020204030204" pitchFamily="34" charset="0"/>
              <a:cs typeface="Calibri Light" panose="020F0302020204030204" pitchFamily="34" charset="0"/>
            </a:endParaRPr>
          </a:p>
        </p:txBody>
      </p:sp>
      <p:sp>
        <p:nvSpPr>
          <p:cNvPr id="112" name="Rectangle 111">
            <a:extLst>
              <a:ext uri="{FF2B5EF4-FFF2-40B4-BE49-F238E27FC236}">
                <a16:creationId xmlns:a16="http://schemas.microsoft.com/office/drawing/2014/main" id="{CA1E5FD6-0413-4571-8C90-74CAF10D3FEE}"/>
              </a:ext>
            </a:extLst>
          </p:cNvPr>
          <p:cNvSpPr/>
          <p:nvPr/>
        </p:nvSpPr>
        <p:spPr>
          <a:xfrm>
            <a:off x="1336927" y="802132"/>
            <a:ext cx="2688408" cy="523220"/>
          </a:xfrm>
          <a:prstGeom prst="rect">
            <a:avLst/>
          </a:prstGeom>
        </p:spPr>
        <p:txBody>
          <a:bodyPr wrap="square">
            <a:spAutoFit/>
          </a:bodyPr>
          <a:lstStyle/>
          <a:p>
            <a:pPr algn="ctr"/>
            <a:r>
              <a:rPr lang="en-US" sz="1400" b="1" dirty="0">
                <a:solidFill>
                  <a:schemeClr val="accent6">
                    <a:lumMod val="50000"/>
                  </a:schemeClr>
                </a:solidFill>
                <a:latin typeface="Calibri Light" panose="020F0302020204030204" pitchFamily="34" charset="0"/>
                <a:cs typeface="Calibri Light" panose="020F0302020204030204" pitchFamily="34" charset="0"/>
              </a:rPr>
              <a:t>Financial guarantee for an auction bid</a:t>
            </a:r>
            <a:endParaRPr lang="ru-RU" sz="1400" b="1" dirty="0">
              <a:latin typeface="Calibri Light" panose="020F0302020204030204" pitchFamily="34" charset="0"/>
              <a:cs typeface="Calibri Light" panose="020F0302020204030204" pitchFamily="34" charset="0"/>
            </a:endParaRPr>
          </a:p>
        </p:txBody>
      </p:sp>
      <p:sp>
        <p:nvSpPr>
          <p:cNvPr id="113" name="Rectangle 112">
            <a:extLst>
              <a:ext uri="{FF2B5EF4-FFF2-40B4-BE49-F238E27FC236}">
                <a16:creationId xmlns:a16="http://schemas.microsoft.com/office/drawing/2014/main" id="{5FF5D326-4BE1-42FC-B7DD-794926C0A3D0}"/>
              </a:ext>
            </a:extLst>
          </p:cNvPr>
          <p:cNvSpPr/>
          <p:nvPr/>
        </p:nvSpPr>
        <p:spPr>
          <a:xfrm>
            <a:off x="4158518" y="781145"/>
            <a:ext cx="2861387" cy="523220"/>
          </a:xfrm>
          <a:prstGeom prst="rect">
            <a:avLst/>
          </a:prstGeom>
        </p:spPr>
        <p:txBody>
          <a:bodyPr wrap="square">
            <a:spAutoFit/>
          </a:bodyPr>
          <a:lstStyle/>
          <a:p>
            <a:pPr algn="ctr"/>
            <a:r>
              <a:rPr lang="en-US" sz="1400" b="1" dirty="0">
                <a:solidFill>
                  <a:schemeClr val="accent6">
                    <a:lumMod val="50000"/>
                  </a:schemeClr>
                </a:solidFill>
                <a:latin typeface="Calibri Light" panose="020F0302020204030204" pitchFamily="34" charset="0"/>
                <a:cs typeface="Calibri Light" panose="020F0302020204030204" pitchFamily="34" charset="0"/>
              </a:rPr>
              <a:t>Financial guarantee for the terms of the capacity purchase agreement</a:t>
            </a:r>
            <a:endParaRPr lang="ru-RU" sz="1400" b="1" dirty="0">
              <a:solidFill>
                <a:schemeClr val="accent6">
                  <a:lumMod val="50000"/>
                </a:schemeClr>
              </a:solidFill>
              <a:latin typeface="Calibri Light" panose="020F0302020204030204" pitchFamily="34" charset="0"/>
              <a:cs typeface="Calibri Light" panose="020F0302020204030204" pitchFamily="34" charset="0"/>
            </a:endParaRPr>
          </a:p>
        </p:txBody>
      </p:sp>
      <p:graphicFrame>
        <p:nvGraphicFramePr>
          <p:cNvPr id="60" name="Table 59">
            <a:extLst>
              <a:ext uri="{FF2B5EF4-FFF2-40B4-BE49-F238E27FC236}">
                <a16:creationId xmlns:a16="http://schemas.microsoft.com/office/drawing/2014/main" id="{E923FC2C-83D4-47FE-B01A-ADC7AB5A18A2}"/>
              </a:ext>
            </a:extLst>
          </p:cNvPr>
          <p:cNvGraphicFramePr>
            <a:graphicFrameLocks noGrp="1"/>
          </p:cNvGraphicFramePr>
          <p:nvPr>
            <p:extLst>
              <p:ext uri="{D42A27DB-BD31-4B8C-83A1-F6EECF244321}">
                <p14:modId xmlns:p14="http://schemas.microsoft.com/office/powerpoint/2010/main" val="1638846521"/>
              </p:ext>
            </p:extLst>
          </p:nvPr>
        </p:nvGraphicFramePr>
        <p:xfrm>
          <a:off x="104503" y="3030766"/>
          <a:ext cx="6753496" cy="1790047"/>
        </p:xfrm>
        <a:graphic>
          <a:graphicData uri="http://schemas.openxmlformats.org/drawingml/2006/table">
            <a:tbl>
              <a:tblPr firstRow="1" bandRow="1">
                <a:tableStyleId>{5C22544A-7EE6-4342-B048-85BDC9FD1C3A}</a:tableStyleId>
              </a:tblPr>
              <a:tblGrid>
                <a:gridCol w="1140823">
                  <a:extLst>
                    <a:ext uri="{9D8B030D-6E8A-4147-A177-3AD203B41FA5}">
                      <a16:colId xmlns:a16="http://schemas.microsoft.com/office/drawing/2014/main" val="2174303322"/>
                    </a:ext>
                  </a:extLst>
                </a:gridCol>
                <a:gridCol w="2934788">
                  <a:extLst>
                    <a:ext uri="{9D8B030D-6E8A-4147-A177-3AD203B41FA5}">
                      <a16:colId xmlns:a16="http://schemas.microsoft.com/office/drawing/2014/main" val="2970944858"/>
                    </a:ext>
                  </a:extLst>
                </a:gridCol>
                <a:gridCol w="2677885">
                  <a:extLst>
                    <a:ext uri="{9D8B030D-6E8A-4147-A177-3AD203B41FA5}">
                      <a16:colId xmlns:a16="http://schemas.microsoft.com/office/drawing/2014/main" val="414786956"/>
                    </a:ext>
                  </a:extLst>
                </a:gridCol>
              </a:tblGrid>
              <a:tr h="61746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1" dirty="0" smtClean="0">
                          <a:solidFill>
                            <a:schemeClr val="accent6">
                              <a:lumMod val="50000"/>
                            </a:schemeClr>
                          </a:solidFill>
                          <a:latin typeface="Calibri Light" panose="020F0302020204030204" pitchFamily="34" charset="0"/>
                          <a:cs typeface="Calibri Light" panose="020F0302020204030204" pitchFamily="34" charset="0"/>
                        </a:rPr>
                        <a:t>Deadline for submission to the authorized body </a:t>
                      </a:r>
                      <a:endParaRPr lang="en-US" sz="1000"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DDCE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0" dirty="0" smtClean="0">
                          <a:solidFill>
                            <a:schemeClr val="accent6">
                              <a:lumMod val="50000"/>
                            </a:schemeClr>
                          </a:solidFill>
                          <a:latin typeface="Calibri Light" panose="020F0302020204030204" pitchFamily="34" charset="0"/>
                          <a:cs typeface="Calibri Light" panose="020F0302020204030204" pitchFamily="34" charset="0"/>
                        </a:rPr>
                        <a:t>not later than </a:t>
                      </a:r>
                      <a:r>
                        <a:rPr lang="en-US" sz="1000" b="1" dirty="0" smtClean="0">
                          <a:solidFill>
                            <a:schemeClr val="accent6">
                              <a:lumMod val="50000"/>
                            </a:schemeClr>
                          </a:solidFill>
                          <a:latin typeface="Calibri Light" panose="020F0302020204030204" pitchFamily="34" charset="0"/>
                          <a:cs typeface="Calibri Light" panose="020F0302020204030204" pitchFamily="34" charset="0"/>
                        </a:rPr>
                        <a:t>30 calendar days </a:t>
                      </a:r>
                      <a:r>
                        <a:rPr lang="en-US" sz="1000" b="1" u="sng" dirty="0" smtClean="0">
                          <a:solidFill>
                            <a:schemeClr val="accent6">
                              <a:lumMod val="50000"/>
                            </a:schemeClr>
                          </a:solidFill>
                          <a:latin typeface="Calibri Light" panose="020F0302020204030204" pitchFamily="34" charset="0"/>
                          <a:cs typeface="Calibri Light" panose="020F0302020204030204" pitchFamily="34" charset="0"/>
                        </a:rPr>
                        <a:t>before the date </a:t>
                      </a:r>
                      <a:r>
                        <a:rPr lang="en-US" sz="1000" b="0" dirty="0" smtClean="0">
                          <a:solidFill>
                            <a:schemeClr val="accent6">
                              <a:lumMod val="50000"/>
                            </a:schemeClr>
                          </a:solidFill>
                          <a:latin typeface="Calibri Light" panose="020F0302020204030204" pitchFamily="34" charset="0"/>
                          <a:cs typeface="Calibri Light" panose="020F0302020204030204" pitchFamily="34" charset="0"/>
                        </a:rPr>
                        <a:t>of the auction</a:t>
                      </a:r>
                      <a:endParaRPr lang="en-US" sz="1000" b="1" u="sng"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DDCE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0" dirty="0" smtClean="0">
                          <a:solidFill>
                            <a:schemeClr val="accent6">
                              <a:lumMod val="50000"/>
                            </a:schemeClr>
                          </a:solidFill>
                          <a:latin typeface="Calibri Light" panose="020F0302020204030204" pitchFamily="34" charset="0"/>
                          <a:cs typeface="Calibri Light" panose="020F0302020204030204" pitchFamily="34" charset="0"/>
                        </a:rPr>
                        <a:t>within </a:t>
                      </a:r>
                      <a:r>
                        <a:rPr lang="en-US" sz="1000" b="1" dirty="0" smtClean="0">
                          <a:solidFill>
                            <a:schemeClr val="accent6">
                              <a:lumMod val="50000"/>
                            </a:schemeClr>
                          </a:solidFill>
                          <a:latin typeface="Calibri Light" panose="020F0302020204030204" pitchFamily="34" charset="0"/>
                          <a:cs typeface="Calibri Light" panose="020F0302020204030204" pitchFamily="34" charset="0"/>
                        </a:rPr>
                        <a:t>30 calendar days </a:t>
                      </a:r>
                      <a:r>
                        <a:rPr lang="en-US" sz="1000" b="0" dirty="0" smtClean="0">
                          <a:solidFill>
                            <a:schemeClr val="accent6">
                              <a:lumMod val="50000"/>
                            </a:schemeClr>
                          </a:solidFill>
                          <a:latin typeface="Calibri Light" panose="020F0302020204030204" pitchFamily="34" charset="0"/>
                          <a:cs typeface="Calibri Light" panose="020F0302020204030204" pitchFamily="34" charset="0"/>
                        </a:rPr>
                        <a:t>after signing the power purchase agreement</a:t>
                      </a:r>
                      <a:endParaRPr lang="en-US" sz="1000" b="0"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CDDCE7"/>
                    </a:solidFill>
                  </a:tcPr>
                </a:tc>
                <a:extLst>
                  <a:ext uri="{0D108BD9-81ED-4DB2-BD59-A6C34878D82A}">
                    <a16:rowId xmlns:a16="http://schemas.microsoft.com/office/drawing/2014/main" val="3128130151"/>
                  </a:ext>
                </a:extLst>
              </a:tr>
              <a:tr h="117258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1" dirty="0" smtClean="0">
                          <a:solidFill>
                            <a:schemeClr val="accent6">
                              <a:lumMod val="50000"/>
                            </a:schemeClr>
                          </a:solidFill>
                          <a:latin typeface="Calibri Light" panose="020F0302020204030204" pitchFamily="34" charset="0"/>
                          <a:cs typeface="Calibri Light" panose="020F0302020204030204" pitchFamily="34" charset="0"/>
                        </a:rPr>
                        <a:t>Validity period</a:t>
                      </a:r>
                      <a:endParaRPr lang="en-US" sz="1000"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0" dirty="0" smtClean="0">
                          <a:solidFill>
                            <a:schemeClr val="accent6">
                              <a:lumMod val="50000"/>
                            </a:schemeClr>
                          </a:solidFill>
                          <a:latin typeface="Calibri Light" panose="020F0302020204030204" pitchFamily="34" charset="0"/>
                          <a:cs typeface="Calibri Light" panose="020F0302020204030204" pitchFamily="34" charset="0"/>
                        </a:rPr>
                        <a:t>at least </a:t>
                      </a:r>
                      <a:r>
                        <a:rPr lang="en-US" sz="1000" b="1" dirty="0" smtClean="0">
                          <a:solidFill>
                            <a:schemeClr val="accent6">
                              <a:lumMod val="50000"/>
                            </a:schemeClr>
                          </a:solidFill>
                          <a:latin typeface="Calibri Light" panose="020F0302020204030204" pitchFamily="34" charset="0"/>
                          <a:cs typeface="Calibri Light" panose="020F0302020204030204" pitchFamily="34" charset="0"/>
                        </a:rPr>
                        <a:t>120 calendar days </a:t>
                      </a:r>
                      <a:r>
                        <a:rPr lang="en-US" sz="1000" b="1" u="sng" dirty="0" smtClean="0">
                          <a:solidFill>
                            <a:schemeClr val="accent6">
                              <a:lumMod val="50000"/>
                            </a:schemeClr>
                          </a:solidFill>
                          <a:latin typeface="Calibri Light" panose="020F0302020204030204" pitchFamily="34" charset="0"/>
                          <a:cs typeface="Calibri Light" panose="020F0302020204030204" pitchFamily="34" charset="0"/>
                        </a:rPr>
                        <a:t>from the date of auctions</a:t>
                      </a:r>
                      <a:endParaRPr lang="en-US" sz="1000" b="1" u="sng"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ru-RU" sz="1000" dirty="0" smtClean="0">
                          <a:solidFill>
                            <a:schemeClr val="accent6">
                              <a:lumMod val="50000"/>
                            </a:schemeClr>
                          </a:solidFill>
                          <a:latin typeface="Calibri Light" panose="020F0302020204030204" pitchFamily="34" charset="0"/>
                          <a:cs typeface="Calibri Light" panose="020F0302020204030204" pitchFamily="34" charset="0"/>
                        </a:rPr>
                        <a:t> </a:t>
                      </a:r>
                      <a:r>
                        <a:rPr lang="en-US" sz="1000" dirty="0" smtClean="0">
                          <a:solidFill>
                            <a:schemeClr val="accent6">
                              <a:lumMod val="50000"/>
                            </a:schemeClr>
                          </a:solidFill>
                          <a:latin typeface="Calibri Light" panose="020F0302020204030204" pitchFamily="34" charset="0"/>
                          <a:cs typeface="Calibri Light" panose="020F0302020204030204" pitchFamily="34" charset="0"/>
                        </a:rPr>
                        <a:t>for gas-fired power plants - at least 38*(thirty-eight) </a:t>
                      </a:r>
                      <a:r>
                        <a:rPr lang="en-US" sz="1000" b="1" dirty="0" smtClean="0">
                          <a:solidFill>
                            <a:schemeClr val="accent6">
                              <a:lumMod val="50000"/>
                            </a:schemeClr>
                          </a:solidFill>
                          <a:latin typeface="Calibri Light" panose="020F0302020204030204" pitchFamily="34" charset="0"/>
                          <a:cs typeface="Calibri Light" panose="020F0302020204030204" pitchFamily="34" charset="0"/>
                        </a:rPr>
                        <a:t>months from the date of signing the power purchase agreement</a:t>
                      </a:r>
                      <a:endParaRPr lang="en-US" sz="1000" b="1"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66783223"/>
                  </a:ext>
                </a:extLst>
              </a:tr>
            </a:tbl>
          </a:graphicData>
        </a:graphic>
      </p:graphicFrame>
      <p:sp>
        <p:nvSpPr>
          <p:cNvPr id="2" name="TextBox 1"/>
          <p:cNvSpPr txBox="1"/>
          <p:nvPr/>
        </p:nvSpPr>
        <p:spPr>
          <a:xfrm>
            <a:off x="161731" y="4990135"/>
            <a:ext cx="3876061" cy="92333"/>
          </a:xfrm>
          <a:prstGeom prst="rect">
            <a:avLst/>
          </a:prstGeom>
          <a:noFill/>
        </p:spPr>
        <p:txBody>
          <a:bodyPr wrap="none" lIns="0" tIns="0" rIns="0" bIns="0" rtlCol="0">
            <a:spAutoFit/>
          </a:bodyPr>
          <a:lstStyle/>
          <a:p>
            <a:r>
              <a:rPr lang="en-US" sz="600" dirty="0"/>
              <a:t> </a:t>
            </a:r>
            <a:r>
              <a:rPr lang="ru-RU" sz="600" dirty="0" smtClean="0"/>
              <a:t>*</a:t>
            </a:r>
            <a:r>
              <a:rPr lang="en-US" sz="600" dirty="0" smtClean="0"/>
              <a:t>in </a:t>
            </a:r>
            <a:r>
              <a:rPr lang="en-US" sz="600" dirty="0"/>
              <a:t>accordance with the current edition of the Rules and the Schedule at the time of publication of the presentation</a:t>
            </a:r>
            <a:endParaRPr lang="ru-RU" sz="600" dirty="0" smtClean="0"/>
          </a:p>
        </p:txBody>
      </p:sp>
    </p:spTree>
    <p:extLst>
      <p:ext uri="{BB962C8B-B14F-4D97-AF65-F5344CB8AC3E}">
        <p14:creationId xmlns:p14="http://schemas.microsoft.com/office/powerpoint/2010/main" val="221082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C34BD6B-833A-4693-88B9-85E1AA809531}"/>
              </a:ext>
            </a:extLst>
          </p:cNvPr>
          <p:cNvGrpSpPr/>
          <p:nvPr/>
        </p:nvGrpSpPr>
        <p:grpSpPr>
          <a:xfrm>
            <a:off x="76586" y="886827"/>
            <a:ext cx="6704826" cy="3673723"/>
            <a:chOff x="737386" y="2138939"/>
            <a:chExt cx="9217826" cy="4549638"/>
          </a:xfrm>
        </p:grpSpPr>
        <p:sp>
          <p:nvSpPr>
            <p:cNvPr id="7" name="Freeform 156">
              <a:extLst>
                <a:ext uri="{FF2B5EF4-FFF2-40B4-BE49-F238E27FC236}">
                  <a16:creationId xmlns:a16="http://schemas.microsoft.com/office/drawing/2014/main" id="{FCFBA19F-E235-41E3-990D-B1640E040688}"/>
                </a:ext>
              </a:extLst>
            </p:cNvPr>
            <p:cNvSpPr>
              <a:spLocks/>
            </p:cNvSpPr>
            <p:nvPr/>
          </p:nvSpPr>
          <p:spPr bwMode="auto">
            <a:xfrm rot="10800000">
              <a:off x="5865710" y="2138939"/>
              <a:ext cx="4089502" cy="698913"/>
            </a:xfrm>
            <a:custGeom>
              <a:avLst/>
              <a:gdLst>
                <a:gd name="connsiteX0" fmla="*/ 0 w 10000"/>
                <a:gd name="connsiteY0" fmla="*/ 0 h 10000"/>
                <a:gd name="connsiteX1" fmla="*/ 0 w 10000"/>
                <a:gd name="connsiteY1" fmla="*/ 10000 h 10000"/>
                <a:gd name="connsiteX2" fmla="*/ 10000 w 10000"/>
                <a:gd name="connsiteY2" fmla="*/ 10000 h 10000"/>
                <a:gd name="connsiteX3" fmla="*/ 8704 w 10000"/>
                <a:gd name="connsiteY3" fmla="*/ 26 h 10000"/>
                <a:gd name="connsiteX4" fmla="*/ 0 w 10000"/>
                <a:gd name="connsiteY4" fmla="*/ 0 h 10000"/>
                <a:gd name="connsiteX5" fmla="*/ 0 w 10000"/>
                <a:gd name="connsiteY5" fmla="*/ 0 h 10000"/>
                <a:gd name="connsiteX0" fmla="*/ 0 w 10000"/>
                <a:gd name="connsiteY0" fmla="*/ 0 h 10000"/>
                <a:gd name="connsiteX1" fmla="*/ 0 w 10000"/>
                <a:gd name="connsiteY1" fmla="*/ 10000 h 10000"/>
                <a:gd name="connsiteX2" fmla="*/ 10000 w 10000"/>
                <a:gd name="connsiteY2" fmla="*/ 10000 h 10000"/>
                <a:gd name="connsiteX3" fmla="*/ 8916 w 10000"/>
                <a:gd name="connsiteY3" fmla="*/ 151 h 10000"/>
                <a:gd name="connsiteX4" fmla="*/ 0 w 10000"/>
                <a:gd name="connsiteY4" fmla="*/ 0 h 10000"/>
                <a:gd name="connsiteX5" fmla="*/ 0 w 10000"/>
                <a:gd name="connsiteY5" fmla="*/ 0 h 10000"/>
                <a:gd name="connsiteX0" fmla="*/ 0 w 10000"/>
                <a:gd name="connsiteY0" fmla="*/ 98 h 10098"/>
                <a:gd name="connsiteX1" fmla="*/ 0 w 10000"/>
                <a:gd name="connsiteY1" fmla="*/ 10098 h 10098"/>
                <a:gd name="connsiteX2" fmla="*/ 10000 w 10000"/>
                <a:gd name="connsiteY2" fmla="*/ 10098 h 10098"/>
                <a:gd name="connsiteX3" fmla="*/ 8937 w 10000"/>
                <a:gd name="connsiteY3" fmla="*/ 0 h 10098"/>
                <a:gd name="connsiteX4" fmla="*/ 0 w 10000"/>
                <a:gd name="connsiteY4" fmla="*/ 98 h 10098"/>
                <a:gd name="connsiteX5" fmla="*/ 0 w 10000"/>
                <a:gd name="connsiteY5" fmla="*/ 98 h 10098"/>
                <a:gd name="connsiteX0" fmla="*/ 0 w 10000"/>
                <a:gd name="connsiteY0" fmla="*/ 98 h 10098"/>
                <a:gd name="connsiteX1" fmla="*/ 0 w 10000"/>
                <a:gd name="connsiteY1" fmla="*/ 10098 h 10098"/>
                <a:gd name="connsiteX2" fmla="*/ 10000 w 10000"/>
                <a:gd name="connsiteY2" fmla="*/ 10098 h 10098"/>
                <a:gd name="connsiteX3" fmla="*/ 8980 w 10000"/>
                <a:gd name="connsiteY3" fmla="*/ 0 h 10098"/>
                <a:gd name="connsiteX4" fmla="*/ 0 w 10000"/>
                <a:gd name="connsiteY4" fmla="*/ 98 h 10098"/>
                <a:gd name="connsiteX5" fmla="*/ 0 w 10000"/>
                <a:gd name="connsiteY5" fmla="*/ 98 h 10098"/>
                <a:gd name="connsiteX0" fmla="*/ 0 w 10000"/>
                <a:gd name="connsiteY0" fmla="*/ 0 h 10000"/>
                <a:gd name="connsiteX1" fmla="*/ 0 w 10000"/>
                <a:gd name="connsiteY1" fmla="*/ 10000 h 10000"/>
                <a:gd name="connsiteX2" fmla="*/ 10000 w 10000"/>
                <a:gd name="connsiteY2" fmla="*/ 10000 h 10000"/>
                <a:gd name="connsiteX3" fmla="*/ 9001 w 10000"/>
                <a:gd name="connsiteY3" fmla="*/ 27 h 10000"/>
                <a:gd name="connsiteX4" fmla="*/ 0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10000" y="10000"/>
                  </a:lnTo>
                  <a:lnTo>
                    <a:pt x="9001" y="27"/>
                  </a:lnTo>
                  <a:lnTo>
                    <a:pt x="0" y="0"/>
                  </a:lnTo>
                  <a:lnTo>
                    <a:pt x="0" y="0"/>
                  </a:lnTo>
                  <a:close/>
                </a:path>
              </a:pathLst>
            </a:custGeom>
            <a:noFill/>
            <a:ln w="127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dirty="0">
                <a:solidFill>
                  <a:srgbClr val="76DBE7"/>
                </a:solidFill>
                <a:highlight>
                  <a:srgbClr val="76DBE7"/>
                </a:highlight>
                <a:latin typeface="Calibri Light" panose="020F0302020204030204" pitchFamily="34" charset="0"/>
                <a:cs typeface="Calibri Light" panose="020F0302020204030204" pitchFamily="34" charset="0"/>
              </a:endParaRPr>
            </a:p>
          </p:txBody>
        </p:sp>
        <p:sp>
          <p:nvSpPr>
            <p:cNvPr id="8" name="Freeform 186">
              <a:extLst>
                <a:ext uri="{FF2B5EF4-FFF2-40B4-BE49-F238E27FC236}">
                  <a16:creationId xmlns:a16="http://schemas.microsoft.com/office/drawing/2014/main" id="{1FE06AC3-8636-4D88-9EE6-CEC2E500C746}"/>
                </a:ext>
              </a:extLst>
            </p:cNvPr>
            <p:cNvSpPr>
              <a:spLocks/>
            </p:cNvSpPr>
            <p:nvPr/>
          </p:nvSpPr>
          <p:spPr bwMode="auto">
            <a:xfrm rot="10800000">
              <a:off x="7196395" y="4451271"/>
              <a:ext cx="2758817" cy="1458000"/>
            </a:xfrm>
            <a:custGeom>
              <a:avLst/>
              <a:gdLst>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7730 w 10000"/>
                <a:gd name="connsiteY4" fmla="*/ 5000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03 w 10000"/>
                <a:gd name="connsiteY4" fmla="*/ 5047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529 w 10000"/>
                <a:gd name="connsiteY4" fmla="*/ 5047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363 w 10000"/>
                <a:gd name="connsiteY4" fmla="*/ 5153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89 w 10000"/>
                <a:gd name="connsiteY4" fmla="*/ 5093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291 w 10000"/>
                <a:gd name="connsiteY4" fmla="*/ 491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17 w 10000"/>
                <a:gd name="connsiteY4" fmla="*/ 497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575 w 10000"/>
                <a:gd name="connsiteY4" fmla="*/ 497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80 w 10000"/>
                <a:gd name="connsiteY4" fmla="*/ 4860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48 w 10000"/>
                <a:gd name="connsiteY4" fmla="*/ 515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16 w 10000"/>
                <a:gd name="connsiteY4" fmla="*/ 4920 h 10000"/>
                <a:gd name="connsiteX5" fmla="*/ 10000 w 10000"/>
                <a:gd name="connsiteY5" fmla="*/ 0 h 10000"/>
                <a:gd name="connsiteX6" fmla="*/ 0 w 10000"/>
                <a:gd name="connsiteY6" fmla="*/ 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0" y="10000"/>
                  </a:lnTo>
                  <a:lnTo>
                    <a:pt x="10000" y="10000"/>
                  </a:lnTo>
                  <a:lnTo>
                    <a:pt x="10000" y="10000"/>
                  </a:lnTo>
                  <a:lnTo>
                    <a:pt x="8416" y="4920"/>
                  </a:lnTo>
                  <a:lnTo>
                    <a:pt x="10000" y="0"/>
                  </a:lnTo>
                  <a:lnTo>
                    <a:pt x="0" y="0"/>
                  </a:lnTo>
                  <a:lnTo>
                    <a:pt x="0" y="0"/>
                  </a:lnTo>
                  <a:close/>
                </a:path>
              </a:pathLst>
            </a:custGeom>
            <a:no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sp>
          <p:nvSpPr>
            <p:cNvPr id="9" name="Freeform 186">
              <a:extLst>
                <a:ext uri="{FF2B5EF4-FFF2-40B4-BE49-F238E27FC236}">
                  <a16:creationId xmlns:a16="http://schemas.microsoft.com/office/drawing/2014/main" id="{9109D7C6-1523-4060-A6F0-47B71148156D}"/>
                </a:ext>
              </a:extLst>
            </p:cNvPr>
            <p:cNvSpPr>
              <a:spLocks/>
            </p:cNvSpPr>
            <p:nvPr/>
          </p:nvSpPr>
          <p:spPr bwMode="auto">
            <a:xfrm rot="10800000">
              <a:off x="7196395" y="2912430"/>
              <a:ext cx="2758817" cy="1458000"/>
            </a:xfrm>
            <a:custGeom>
              <a:avLst/>
              <a:gdLst>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7730 w 10000"/>
                <a:gd name="connsiteY4" fmla="*/ 5000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03 w 10000"/>
                <a:gd name="connsiteY4" fmla="*/ 5047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529 w 10000"/>
                <a:gd name="connsiteY4" fmla="*/ 5047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363 w 10000"/>
                <a:gd name="connsiteY4" fmla="*/ 5153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89 w 10000"/>
                <a:gd name="connsiteY4" fmla="*/ 5093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291 w 10000"/>
                <a:gd name="connsiteY4" fmla="*/ 491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17 w 10000"/>
                <a:gd name="connsiteY4" fmla="*/ 497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575 w 10000"/>
                <a:gd name="connsiteY4" fmla="*/ 497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80 w 10000"/>
                <a:gd name="connsiteY4" fmla="*/ 4860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48 w 10000"/>
                <a:gd name="connsiteY4" fmla="*/ 515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16 w 10000"/>
                <a:gd name="connsiteY4" fmla="*/ 4920 h 10000"/>
                <a:gd name="connsiteX5" fmla="*/ 10000 w 10000"/>
                <a:gd name="connsiteY5" fmla="*/ 0 h 10000"/>
                <a:gd name="connsiteX6" fmla="*/ 0 w 10000"/>
                <a:gd name="connsiteY6" fmla="*/ 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0" y="10000"/>
                  </a:lnTo>
                  <a:lnTo>
                    <a:pt x="10000" y="10000"/>
                  </a:lnTo>
                  <a:lnTo>
                    <a:pt x="10000" y="10000"/>
                  </a:lnTo>
                  <a:lnTo>
                    <a:pt x="8416" y="4920"/>
                  </a:lnTo>
                  <a:lnTo>
                    <a:pt x="10000" y="0"/>
                  </a:lnTo>
                  <a:lnTo>
                    <a:pt x="0" y="0"/>
                  </a:lnTo>
                  <a:lnTo>
                    <a:pt x="0" y="0"/>
                  </a:lnTo>
                  <a:close/>
                </a:path>
              </a:pathLst>
            </a:custGeom>
            <a:noFill/>
            <a:ln w="1270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sp>
          <p:nvSpPr>
            <p:cNvPr id="10" name="Freeform 28">
              <a:extLst>
                <a:ext uri="{FF2B5EF4-FFF2-40B4-BE49-F238E27FC236}">
                  <a16:creationId xmlns:a16="http://schemas.microsoft.com/office/drawing/2014/main" id="{08879FAF-7612-40EA-9799-A7CD93168882}"/>
                </a:ext>
              </a:extLst>
            </p:cNvPr>
            <p:cNvSpPr>
              <a:spLocks/>
            </p:cNvSpPr>
            <p:nvPr/>
          </p:nvSpPr>
          <p:spPr bwMode="auto">
            <a:xfrm>
              <a:off x="4483642" y="2138939"/>
              <a:ext cx="1710000" cy="1458000"/>
            </a:xfrm>
            <a:custGeom>
              <a:avLst/>
              <a:gdLst/>
              <a:ahLst/>
              <a:cxnLst>
                <a:cxn ang="0">
                  <a:pos x="545" y="0"/>
                </a:cxn>
                <a:cxn ang="0">
                  <a:pos x="181" y="0"/>
                </a:cxn>
                <a:cxn ang="0">
                  <a:pos x="0" y="313"/>
                </a:cxn>
                <a:cxn ang="0">
                  <a:pos x="181" y="626"/>
                </a:cxn>
                <a:cxn ang="0">
                  <a:pos x="545" y="626"/>
                </a:cxn>
                <a:cxn ang="0">
                  <a:pos x="726" y="313"/>
                </a:cxn>
                <a:cxn ang="0">
                  <a:pos x="545" y="0"/>
                </a:cxn>
                <a:cxn ang="0">
                  <a:pos x="545" y="0"/>
                </a:cxn>
              </a:cxnLst>
              <a:rect l="0" t="0" r="r" b="b"/>
              <a:pathLst>
                <a:path w="726" h="626">
                  <a:moveTo>
                    <a:pt x="545" y="0"/>
                  </a:moveTo>
                  <a:lnTo>
                    <a:pt x="181" y="0"/>
                  </a:lnTo>
                  <a:lnTo>
                    <a:pt x="0" y="313"/>
                  </a:lnTo>
                  <a:lnTo>
                    <a:pt x="181" y="626"/>
                  </a:lnTo>
                  <a:lnTo>
                    <a:pt x="545" y="626"/>
                  </a:lnTo>
                  <a:lnTo>
                    <a:pt x="726" y="313"/>
                  </a:lnTo>
                  <a:lnTo>
                    <a:pt x="545" y="0"/>
                  </a:lnTo>
                  <a:lnTo>
                    <a:pt x="545"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sp>
          <p:nvSpPr>
            <p:cNvPr id="11" name="Freeform 30">
              <a:extLst>
                <a:ext uri="{FF2B5EF4-FFF2-40B4-BE49-F238E27FC236}">
                  <a16:creationId xmlns:a16="http://schemas.microsoft.com/office/drawing/2014/main" id="{665BA47B-7349-46BA-B882-BF4C2C72426C}"/>
                </a:ext>
              </a:extLst>
            </p:cNvPr>
            <p:cNvSpPr>
              <a:spLocks/>
            </p:cNvSpPr>
            <p:nvPr/>
          </p:nvSpPr>
          <p:spPr bwMode="auto">
            <a:xfrm>
              <a:off x="5832190" y="2918245"/>
              <a:ext cx="1708286" cy="1458714"/>
            </a:xfrm>
            <a:custGeom>
              <a:avLst/>
              <a:gdLst/>
              <a:ahLst/>
              <a:cxnLst>
                <a:cxn ang="0">
                  <a:pos x="545" y="0"/>
                </a:cxn>
                <a:cxn ang="0">
                  <a:pos x="182" y="0"/>
                </a:cxn>
                <a:cxn ang="0">
                  <a:pos x="0" y="313"/>
                </a:cxn>
                <a:cxn ang="0">
                  <a:pos x="182" y="628"/>
                </a:cxn>
                <a:cxn ang="0">
                  <a:pos x="545" y="628"/>
                </a:cxn>
                <a:cxn ang="0">
                  <a:pos x="727" y="313"/>
                </a:cxn>
                <a:cxn ang="0">
                  <a:pos x="545" y="0"/>
                </a:cxn>
                <a:cxn ang="0">
                  <a:pos x="545" y="0"/>
                </a:cxn>
              </a:cxnLst>
              <a:rect l="0" t="0" r="r" b="b"/>
              <a:pathLst>
                <a:path w="727" h="628">
                  <a:moveTo>
                    <a:pt x="545" y="0"/>
                  </a:moveTo>
                  <a:lnTo>
                    <a:pt x="182" y="0"/>
                  </a:lnTo>
                  <a:lnTo>
                    <a:pt x="0" y="313"/>
                  </a:lnTo>
                  <a:lnTo>
                    <a:pt x="182" y="628"/>
                  </a:lnTo>
                  <a:lnTo>
                    <a:pt x="545" y="628"/>
                  </a:lnTo>
                  <a:lnTo>
                    <a:pt x="727" y="313"/>
                  </a:lnTo>
                  <a:lnTo>
                    <a:pt x="545" y="0"/>
                  </a:lnTo>
                  <a:lnTo>
                    <a:pt x="545"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sp>
          <p:nvSpPr>
            <p:cNvPr id="12" name="Freeform 32">
              <a:extLst>
                <a:ext uri="{FF2B5EF4-FFF2-40B4-BE49-F238E27FC236}">
                  <a16:creationId xmlns:a16="http://schemas.microsoft.com/office/drawing/2014/main" id="{5D1803E6-130F-4BF8-85BD-BFBB8589BDA4}"/>
                </a:ext>
              </a:extLst>
            </p:cNvPr>
            <p:cNvSpPr>
              <a:spLocks/>
            </p:cNvSpPr>
            <p:nvPr/>
          </p:nvSpPr>
          <p:spPr bwMode="auto">
            <a:xfrm>
              <a:off x="3142022" y="2918245"/>
              <a:ext cx="1710000" cy="1458000"/>
            </a:xfrm>
            <a:custGeom>
              <a:avLst/>
              <a:gdLst/>
              <a:ahLst/>
              <a:cxnLst>
                <a:cxn ang="0">
                  <a:pos x="545" y="0"/>
                </a:cxn>
                <a:cxn ang="0">
                  <a:pos x="181" y="0"/>
                </a:cxn>
                <a:cxn ang="0">
                  <a:pos x="0" y="315"/>
                </a:cxn>
                <a:cxn ang="0">
                  <a:pos x="181" y="628"/>
                </a:cxn>
                <a:cxn ang="0">
                  <a:pos x="545" y="628"/>
                </a:cxn>
                <a:cxn ang="0">
                  <a:pos x="726" y="315"/>
                </a:cxn>
                <a:cxn ang="0">
                  <a:pos x="545" y="0"/>
                </a:cxn>
                <a:cxn ang="0">
                  <a:pos x="545" y="0"/>
                </a:cxn>
              </a:cxnLst>
              <a:rect l="0" t="0" r="r" b="b"/>
              <a:pathLst>
                <a:path w="726" h="628">
                  <a:moveTo>
                    <a:pt x="545" y="0"/>
                  </a:moveTo>
                  <a:lnTo>
                    <a:pt x="181" y="0"/>
                  </a:lnTo>
                  <a:lnTo>
                    <a:pt x="0" y="315"/>
                  </a:lnTo>
                  <a:lnTo>
                    <a:pt x="181" y="628"/>
                  </a:lnTo>
                  <a:lnTo>
                    <a:pt x="545" y="628"/>
                  </a:lnTo>
                  <a:lnTo>
                    <a:pt x="726" y="315"/>
                  </a:lnTo>
                  <a:lnTo>
                    <a:pt x="545" y="0"/>
                  </a:lnTo>
                  <a:lnTo>
                    <a:pt x="545" y="0"/>
                  </a:lnTo>
                  <a:close/>
                </a:path>
              </a:pathLst>
            </a:custGeom>
            <a:solidFill>
              <a:srgbClr val="968C6D"/>
            </a:solidFill>
            <a:ln w="9525">
              <a:noFill/>
              <a:round/>
              <a:headEnd/>
              <a:tailEnd/>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sp>
          <p:nvSpPr>
            <p:cNvPr id="13" name="Freeform 34">
              <a:extLst>
                <a:ext uri="{FF2B5EF4-FFF2-40B4-BE49-F238E27FC236}">
                  <a16:creationId xmlns:a16="http://schemas.microsoft.com/office/drawing/2014/main" id="{80E5C7D3-FAC5-46DA-8BB8-9FAB8E2E7975}"/>
                </a:ext>
              </a:extLst>
            </p:cNvPr>
            <p:cNvSpPr>
              <a:spLocks/>
            </p:cNvSpPr>
            <p:nvPr/>
          </p:nvSpPr>
          <p:spPr bwMode="auto">
            <a:xfrm>
              <a:off x="5832190" y="4457086"/>
              <a:ext cx="1710000" cy="1458000"/>
            </a:xfrm>
            <a:custGeom>
              <a:avLst/>
              <a:gdLst/>
              <a:ahLst/>
              <a:cxnLst>
                <a:cxn ang="0">
                  <a:pos x="546" y="0"/>
                </a:cxn>
                <a:cxn ang="0">
                  <a:pos x="182" y="0"/>
                </a:cxn>
                <a:cxn ang="0">
                  <a:pos x="0" y="313"/>
                </a:cxn>
                <a:cxn ang="0">
                  <a:pos x="182" y="626"/>
                </a:cxn>
                <a:cxn ang="0">
                  <a:pos x="546" y="626"/>
                </a:cxn>
                <a:cxn ang="0">
                  <a:pos x="728" y="313"/>
                </a:cxn>
                <a:cxn ang="0">
                  <a:pos x="546" y="0"/>
                </a:cxn>
                <a:cxn ang="0">
                  <a:pos x="546" y="0"/>
                </a:cxn>
              </a:cxnLst>
              <a:rect l="0" t="0" r="r" b="b"/>
              <a:pathLst>
                <a:path w="728" h="626">
                  <a:moveTo>
                    <a:pt x="546" y="0"/>
                  </a:moveTo>
                  <a:lnTo>
                    <a:pt x="182" y="0"/>
                  </a:lnTo>
                  <a:lnTo>
                    <a:pt x="0" y="313"/>
                  </a:lnTo>
                  <a:lnTo>
                    <a:pt x="182" y="626"/>
                  </a:lnTo>
                  <a:lnTo>
                    <a:pt x="546" y="626"/>
                  </a:lnTo>
                  <a:lnTo>
                    <a:pt x="728" y="313"/>
                  </a:lnTo>
                  <a:lnTo>
                    <a:pt x="546" y="0"/>
                  </a:lnTo>
                  <a:lnTo>
                    <a:pt x="54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sp>
          <p:nvSpPr>
            <p:cNvPr id="14" name="Freeform 36">
              <a:extLst>
                <a:ext uri="{FF2B5EF4-FFF2-40B4-BE49-F238E27FC236}">
                  <a16:creationId xmlns:a16="http://schemas.microsoft.com/office/drawing/2014/main" id="{BCE26ED4-4996-49A0-A985-A02113B18050}"/>
                </a:ext>
              </a:extLst>
            </p:cNvPr>
            <p:cNvSpPr>
              <a:spLocks/>
            </p:cNvSpPr>
            <p:nvPr/>
          </p:nvSpPr>
          <p:spPr bwMode="auto">
            <a:xfrm>
              <a:off x="3106077" y="4376959"/>
              <a:ext cx="1710000" cy="1458000"/>
            </a:xfrm>
            <a:custGeom>
              <a:avLst/>
              <a:gdLst/>
              <a:ahLst/>
              <a:cxnLst>
                <a:cxn ang="0">
                  <a:pos x="545" y="0"/>
                </a:cxn>
                <a:cxn ang="0">
                  <a:pos x="182" y="0"/>
                </a:cxn>
                <a:cxn ang="0">
                  <a:pos x="0" y="313"/>
                </a:cxn>
                <a:cxn ang="0">
                  <a:pos x="182" y="627"/>
                </a:cxn>
                <a:cxn ang="0">
                  <a:pos x="545" y="627"/>
                </a:cxn>
                <a:cxn ang="0">
                  <a:pos x="727" y="313"/>
                </a:cxn>
                <a:cxn ang="0">
                  <a:pos x="545" y="0"/>
                </a:cxn>
                <a:cxn ang="0">
                  <a:pos x="545" y="0"/>
                </a:cxn>
              </a:cxnLst>
              <a:rect l="0" t="0" r="r" b="b"/>
              <a:pathLst>
                <a:path w="727" h="627">
                  <a:moveTo>
                    <a:pt x="545" y="0"/>
                  </a:moveTo>
                  <a:lnTo>
                    <a:pt x="182" y="0"/>
                  </a:lnTo>
                  <a:lnTo>
                    <a:pt x="0" y="313"/>
                  </a:lnTo>
                  <a:lnTo>
                    <a:pt x="182" y="627"/>
                  </a:lnTo>
                  <a:lnTo>
                    <a:pt x="545" y="627"/>
                  </a:lnTo>
                  <a:lnTo>
                    <a:pt x="727" y="313"/>
                  </a:lnTo>
                  <a:lnTo>
                    <a:pt x="545" y="0"/>
                  </a:lnTo>
                  <a:lnTo>
                    <a:pt x="545"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sp>
          <p:nvSpPr>
            <p:cNvPr id="15" name="Freeform 38">
              <a:extLst>
                <a:ext uri="{FF2B5EF4-FFF2-40B4-BE49-F238E27FC236}">
                  <a16:creationId xmlns:a16="http://schemas.microsoft.com/office/drawing/2014/main" id="{27F5D051-C063-4D87-A578-6C8D6D91C2FB}"/>
                </a:ext>
              </a:extLst>
            </p:cNvPr>
            <p:cNvSpPr>
              <a:spLocks/>
            </p:cNvSpPr>
            <p:nvPr/>
          </p:nvSpPr>
          <p:spPr bwMode="auto">
            <a:xfrm>
              <a:off x="4483642" y="5230577"/>
              <a:ext cx="1710000" cy="1458000"/>
            </a:xfrm>
            <a:custGeom>
              <a:avLst/>
              <a:gdLst/>
              <a:ahLst/>
              <a:cxnLst>
                <a:cxn ang="0">
                  <a:pos x="545" y="0"/>
                </a:cxn>
                <a:cxn ang="0">
                  <a:pos x="181" y="0"/>
                </a:cxn>
                <a:cxn ang="0">
                  <a:pos x="0" y="315"/>
                </a:cxn>
                <a:cxn ang="0">
                  <a:pos x="181" y="628"/>
                </a:cxn>
                <a:cxn ang="0">
                  <a:pos x="545" y="628"/>
                </a:cxn>
                <a:cxn ang="0">
                  <a:pos x="726" y="315"/>
                </a:cxn>
                <a:cxn ang="0">
                  <a:pos x="545" y="0"/>
                </a:cxn>
                <a:cxn ang="0">
                  <a:pos x="545" y="0"/>
                </a:cxn>
              </a:cxnLst>
              <a:rect l="0" t="0" r="r" b="b"/>
              <a:pathLst>
                <a:path w="726" h="628">
                  <a:moveTo>
                    <a:pt x="545" y="0"/>
                  </a:moveTo>
                  <a:lnTo>
                    <a:pt x="181" y="0"/>
                  </a:lnTo>
                  <a:lnTo>
                    <a:pt x="0" y="315"/>
                  </a:lnTo>
                  <a:lnTo>
                    <a:pt x="181" y="628"/>
                  </a:lnTo>
                  <a:lnTo>
                    <a:pt x="545" y="628"/>
                  </a:lnTo>
                  <a:lnTo>
                    <a:pt x="726" y="315"/>
                  </a:lnTo>
                  <a:lnTo>
                    <a:pt x="545" y="0"/>
                  </a:lnTo>
                  <a:lnTo>
                    <a:pt x="545"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sp>
          <p:nvSpPr>
            <p:cNvPr id="16" name="Freeform 156">
              <a:extLst>
                <a:ext uri="{FF2B5EF4-FFF2-40B4-BE49-F238E27FC236}">
                  <a16:creationId xmlns:a16="http://schemas.microsoft.com/office/drawing/2014/main" id="{8AD400C9-93DF-4420-984A-7E884A985418}"/>
                </a:ext>
              </a:extLst>
            </p:cNvPr>
            <p:cNvSpPr>
              <a:spLocks/>
            </p:cNvSpPr>
            <p:nvPr/>
          </p:nvSpPr>
          <p:spPr bwMode="auto">
            <a:xfrm>
              <a:off x="737386" y="5989665"/>
              <a:ext cx="4089502" cy="698912"/>
            </a:xfrm>
            <a:custGeom>
              <a:avLst/>
              <a:gdLst>
                <a:gd name="connsiteX0" fmla="*/ 0 w 10000"/>
                <a:gd name="connsiteY0" fmla="*/ 0 h 10000"/>
                <a:gd name="connsiteX1" fmla="*/ 0 w 10000"/>
                <a:gd name="connsiteY1" fmla="*/ 10000 h 10000"/>
                <a:gd name="connsiteX2" fmla="*/ 10000 w 10000"/>
                <a:gd name="connsiteY2" fmla="*/ 10000 h 10000"/>
                <a:gd name="connsiteX3" fmla="*/ 8704 w 10000"/>
                <a:gd name="connsiteY3" fmla="*/ 26 h 10000"/>
                <a:gd name="connsiteX4" fmla="*/ 0 w 10000"/>
                <a:gd name="connsiteY4" fmla="*/ 0 h 10000"/>
                <a:gd name="connsiteX5" fmla="*/ 0 w 10000"/>
                <a:gd name="connsiteY5" fmla="*/ 0 h 10000"/>
                <a:gd name="connsiteX0" fmla="*/ 0 w 10000"/>
                <a:gd name="connsiteY0" fmla="*/ 0 h 10000"/>
                <a:gd name="connsiteX1" fmla="*/ 0 w 10000"/>
                <a:gd name="connsiteY1" fmla="*/ 10000 h 10000"/>
                <a:gd name="connsiteX2" fmla="*/ 10000 w 10000"/>
                <a:gd name="connsiteY2" fmla="*/ 10000 h 10000"/>
                <a:gd name="connsiteX3" fmla="*/ 8916 w 10000"/>
                <a:gd name="connsiteY3" fmla="*/ 151 h 10000"/>
                <a:gd name="connsiteX4" fmla="*/ 0 w 10000"/>
                <a:gd name="connsiteY4" fmla="*/ 0 h 10000"/>
                <a:gd name="connsiteX5" fmla="*/ 0 w 10000"/>
                <a:gd name="connsiteY5" fmla="*/ 0 h 10000"/>
                <a:gd name="connsiteX0" fmla="*/ 0 w 10000"/>
                <a:gd name="connsiteY0" fmla="*/ 98 h 10098"/>
                <a:gd name="connsiteX1" fmla="*/ 0 w 10000"/>
                <a:gd name="connsiteY1" fmla="*/ 10098 h 10098"/>
                <a:gd name="connsiteX2" fmla="*/ 10000 w 10000"/>
                <a:gd name="connsiteY2" fmla="*/ 10098 h 10098"/>
                <a:gd name="connsiteX3" fmla="*/ 8937 w 10000"/>
                <a:gd name="connsiteY3" fmla="*/ 0 h 10098"/>
                <a:gd name="connsiteX4" fmla="*/ 0 w 10000"/>
                <a:gd name="connsiteY4" fmla="*/ 98 h 10098"/>
                <a:gd name="connsiteX5" fmla="*/ 0 w 10000"/>
                <a:gd name="connsiteY5" fmla="*/ 98 h 10098"/>
                <a:gd name="connsiteX0" fmla="*/ 0 w 10000"/>
                <a:gd name="connsiteY0" fmla="*/ 98 h 10098"/>
                <a:gd name="connsiteX1" fmla="*/ 0 w 10000"/>
                <a:gd name="connsiteY1" fmla="*/ 10098 h 10098"/>
                <a:gd name="connsiteX2" fmla="*/ 10000 w 10000"/>
                <a:gd name="connsiteY2" fmla="*/ 10098 h 10098"/>
                <a:gd name="connsiteX3" fmla="*/ 8980 w 10000"/>
                <a:gd name="connsiteY3" fmla="*/ 0 h 10098"/>
                <a:gd name="connsiteX4" fmla="*/ 0 w 10000"/>
                <a:gd name="connsiteY4" fmla="*/ 98 h 10098"/>
                <a:gd name="connsiteX5" fmla="*/ 0 w 10000"/>
                <a:gd name="connsiteY5" fmla="*/ 98 h 10098"/>
                <a:gd name="connsiteX0" fmla="*/ 0 w 10000"/>
                <a:gd name="connsiteY0" fmla="*/ 0 h 10000"/>
                <a:gd name="connsiteX1" fmla="*/ 0 w 10000"/>
                <a:gd name="connsiteY1" fmla="*/ 10000 h 10000"/>
                <a:gd name="connsiteX2" fmla="*/ 10000 w 10000"/>
                <a:gd name="connsiteY2" fmla="*/ 10000 h 10000"/>
                <a:gd name="connsiteX3" fmla="*/ 9001 w 10000"/>
                <a:gd name="connsiteY3" fmla="*/ 27 h 10000"/>
                <a:gd name="connsiteX4" fmla="*/ 0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10000" y="10000"/>
                  </a:lnTo>
                  <a:lnTo>
                    <a:pt x="9001" y="27"/>
                  </a:lnTo>
                  <a:lnTo>
                    <a:pt x="0" y="0"/>
                  </a:lnTo>
                  <a:lnTo>
                    <a:pt x="0" y="0"/>
                  </a:lnTo>
                  <a:close/>
                </a:path>
              </a:pathLst>
            </a:custGeom>
            <a:noFill/>
            <a:ln w="1270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sp>
          <p:nvSpPr>
            <p:cNvPr id="17" name="Freeform 186">
              <a:extLst>
                <a:ext uri="{FF2B5EF4-FFF2-40B4-BE49-F238E27FC236}">
                  <a16:creationId xmlns:a16="http://schemas.microsoft.com/office/drawing/2014/main" id="{C59E2EAD-6931-4EFB-B63E-41A98CB2A797}"/>
                </a:ext>
              </a:extLst>
            </p:cNvPr>
            <p:cNvSpPr>
              <a:spLocks/>
            </p:cNvSpPr>
            <p:nvPr/>
          </p:nvSpPr>
          <p:spPr bwMode="auto">
            <a:xfrm>
              <a:off x="737386" y="2918245"/>
              <a:ext cx="2758817" cy="1458000"/>
            </a:xfrm>
            <a:custGeom>
              <a:avLst/>
              <a:gdLst>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7730 w 10000"/>
                <a:gd name="connsiteY4" fmla="*/ 5000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03 w 10000"/>
                <a:gd name="connsiteY4" fmla="*/ 5047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529 w 10000"/>
                <a:gd name="connsiteY4" fmla="*/ 5047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363 w 10000"/>
                <a:gd name="connsiteY4" fmla="*/ 5153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89 w 10000"/>
                <a:gd name="connsiteY4" fmla="*/ 5093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291 w 10000"/>
                <a:gd name="connsiteY4" fmla="*/ 491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17 w 10000"/>
                <a:gd name="connsiteY4" fmla="*/ 497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575 w 10000"/>
                <a:gd name="connsiteY4" fmla="*/ 497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80 w 10000"/>
                <a:gd name="connsiteY4" fmla="*/ 4860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48 w 10000"/>
                <a:gd name="connsiteY4" fmla="*/ 515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16 w 10000"/>
                <a:gd name="connsiteY4" fmla="*/ 4920 h 10000"/>
                <a:gd name="connsiteX5" fmla="*/ 10000 w 10000"/>
                <a:gd name="connsiteY5" fmla="*/ 0 h 10000"/>
                <a:gd name="connsiteX6" fmla="*/ 0 w 10000"/>
                <a:gd name="connsiteY6" fmla="*/ 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0" y="10000"/>
                  </a:lnTo>
                  <a:lnTo>
                    <a:pt x="10000" y="10000"/>
                  </a:lnTo>
                  <a:lnTo>
                    <a:pt x="10000" y="10000"/>
                  </a:lnTo>
                  <a:lnTo>
                    <a:pt x="8416" y="4920"/>
                  </a:lnTo>
                  <a:lnTo>
                    <a:pt x="10000" y="0"/>
                  </a:lnTo>
                  <a:lnTo>
                    <a:pt x="0" y="0"/>
                  </a:lnTo>
                  <a:lnTo>
                    <a:pt x="0" y="0"/>
                  </a:lnTo>
                  <a:close/>
                </a:path>
              </a:pathLst>
            </a:custGeom>
            <a:noFill/>
            <a:ln w="12700">
              <a:solidFill>
                <a:srgbClr val="968C6D"/>
              </a:solidFill>
              <a:prstDash val="solid"/>
              <a:round/>
              <a:headEnd/>
              <a:tailEnd/>
            </a:ln>
          </p:spPr>
          <p:txBody>
            <a:bodyPr vert="horz" wrap="square" lIns="91440" tIns="45720" rIns="91440" bIns="45720" numCol="1" anchor="t" anchorCtr="0" compatLnSpc="1">
              <a:prstTxWarp prst="textNoShape">
                <a:avLst/>
              </a:prstTxWarp>
            </a:bodyPr>
            <a:lstStyle/>
            <a:p>
              <a:endParaRPr lang="en-GB" sz="11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24" name="Rectangle 6">
              <a:extLst>
                <a:ext uri="{FF2B5EF4-FFF2-40B4-BE49-F238E27FC236}">
                  <a16:creationId xmlns:a16="http://schemas.microsoft.com/office/drawing/2014/main" id="{4F1FC27A-3966-4A70-B9B1-B49D9BF26D06}"/>
                </a:ext>
              </a:extLst>
            </p:cNvPr>
            <p:cNvSpPr>
              <a:spLocks noChangeArrowheads="1"/>
            </p:cNvSpPr>
            <p:nvPr/>
          </p:nvSpPr>
          <p:spPr bwMode="blackWhite">
            <a:xfrm>
              <a:off x="1034490" y="3256255"/>
              <a:ext cx="3245681" cy="355773"/>
            </a:xfrm>
            <a:prstGeom prst="rect">
              <a:avLst/>
            </a:prstGeom>
            <a:noFill/>
            <a:ln w="9525" algn="ctr">
              <a:noFill/>
              <a:miter lim="800000"/>
              <a:headEnd/>
              <a:tailEnd/>
            </a:ln>
          </p:spPr>
          <p:txBody>
            <a:bodyPr wrap="square" lIns="0" tIns="0" rIns="0" bIns="0">
              <a:noAutofit/>
            </a:bodyPr>
            <a:lstStyle/>
            <a:p>
              <a:pPr marL="171450" indent="-171450">
                <a:buFont typeface="Arial" panose="020B0604020202020204" pitchFamily="34" charset="0"/>
                <a:buChar char="•"/>
              </a:pPr>
              <a:r>
                <a:rPr lang="en-US" sz="1100" b="1" dirty="0" smtClean="0">
                  <a:solidFill>
                    <a:schemeClr val="accent6">
                      <a:lumMod val="50000"/>
                    </a:schemeClr>
                  </a:solidFill>
                  <a:latin typeface="Calibri Light" panose="020F0302020204030204" pitchFamily="34" charset="0"/>
                  <a:cs typeface="Calibri Light" panose="020F0302020204030204" pitchFamily="34" charset="0"/>
                </a:rPr>
                <a:t>Bank guarantee</a:t>
              </a:r>
              <a:endParaRPr lang="ru-RU" sz="1100" b="1" dirty="0">
                <a:solidFill>
                  <a:schemeClr val="accent6">
                    <a:lumMod val="50000"/>
                  </a:schemeClr>
                </a:solidFill>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en-US" sz="1100" b="1" dirty="0" smtClean="0">
                  <a:solidFill>
                    <a:schemeClr val="accent6">
                      <a:lumMod val="50000"/>
                    </a:schemeClr>
                  </a:solidFill>
                  <a:latin typeface="Calibri Light" panose="020F0302020204030204" pitchFamily="34" charset="0"/>
                  <a:cs typeface="Calibri Light" panose="020F0302020204030204" pitchFamily="34" charset="0"/>
                </a:rPr>
                <a:t>Standby letter of credit</a:t>
              </a:r>
              <a:endParaRPr lang="en-US" sz="11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25" name="Text Box 7">
              <a:extLst>
                <a:ext uri="{FF2B5EF4-FFF2-40B4-BE49-F238E27FC236}">
                  <a16:creationId xmlns:a16="http://schemas.microsoft.com/office/drawing/2014/main" id="{6A36AE8B-2024-4868-AB44-DCB2A0BAC5F4}"/>
                </a:ext>
              </a:extLst>
            </p:cNvPr>
            <p:cNvSpPr txBox="1">
              <a:spLocks noChangeArrowheads="1"/>
            </p:cNvSpPr>
            <p:nvPr/>
          </p:nvSpPr>
          <p:spPr bwMode="blackWhite">
            <a:xfrm>
              <a:off x="881716" y="2986279"/>
              <a:ext cx="2758816" cy="364829"/>
            </a:xfrm>
            <a:prstGeom prst="rect">
              <a:avLst/>
            </a:prstGeom>
            <a:noFill/>
            <a:ln w="9525" algn="ctr">
              <a:noFill/>
              <a:miter lim="800000"/>
              <a:headEnd/>
              <a:tailEnd/>
            </a:ln>
          </p:spPr>
          <p:txBody>
            <a:bodyPr wrap="square" lIns="0" tIns="0" rIns="0" bIns="0">
              <a:noAutofit/>
            </a:bodyPr>
            <a:lstStyle/>
            <a:p>
              <a:pPr lvl="0"/>
              <a:r>
                <a:rPr lang="en-US" sz="1100" dirty="0">
                  <a:solidFill>
                    <a:schemeClr val="accent6">
                      <a:lumMod val="50000"/>
                    </a:schemeClr>
                  </a:solidFill>
                  <a:latin typeface="Calibri Light" panose="020F0302020204030204" pitchFamily="34" charset="0"/>
                  <a:cs typeface="Calibri Light" panose="020F0302020204030204" pitchFamily="34" charset="0"/>
                </a:rPr>
                <a:t>Issued in the form of</a:t>
              </a:r>
              <a:r>
                <a:rPr lang="ru-RU" sz="1100" dirty="0">
                  <a:solidFill>
                    <a:schemeClr val="accent6">
                      <a:lumMod val="50000"/>
                    </a:schemeClr>
                  </a:solidFill>
                  <a:latin typeface="Calibri Light" panose="020F0302020204030204" pitchFamily="34" charset="0"/>
                  <a:cs typeface="Calibri Light" panose="020F0302020204030204" pitchFamily="34" charset="0"/>
                </a:rPr>
                <a:t>:</a:t>
              </a:r>
              <a:endParaRPr lang="en-GB" sz="11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27" name="Text Box 7">
              <a:extLst>
                <a:ext uri="{FF2B5EF4-FFF2-40B4-BE49-F238E27FC236}">
                  <a16:creationId xmlns:a16="http://schemas.microsoft.com/office/drawing/2014/main" id="{DA769C63-8F32-407B-A5D2-E5AD15F4AD02}"/>
                </a:ext>
              </a:extLst>
            </p:cNvPr>
            <p:cNvSpPr txBox="1">
              <a:spLocks noChangeArrowheads="1"/>
            </p:cNvSpPr>
            <p:nvPr/>
          </p:nvSpPr>
          <p:spPr bwMode="blackWhite">
            <a:xfrm>
              <a:off x="883573" y="4936291"/>
              <a:ext cx="2466439" cy="588572"/>
            </a:xfrm>
            <a:prstGeom prst="rect">
              <a:avLst/>
            </a:prstGeom>
            <a:noFill/>
            <a:ln w="9525" algn="ctr">
              <a:noFill/>
              <a:miter lim="800000"/>
              <a:headEnd/>
              <a:tailEnd/>
            </a:ln>
          </p:spPr>
          <p:txBody>
            <a:bodyPr wrap="square" lIns="0" tIns="0" rIns="0" bIns="0">
              <a:noAutofit/>
            </a:bodyPr>
            <a:lstStyle/>
            <a:p>
              <a:pPr lvl="0" algn="ctr"/>
              <a:r>
                <a:rPr lang="en-US" sz="1100" dirty="0">
                  <a:solidFill>
                    <a:schemeClr val="accent6">
                      <a:lumMod val="50000"/>
                    </a:schemeClr>
                  </a:solidFill>
                  <a:latin typeface="Calibri Light" panose="020F0302020204030204" pitchFamily="34" charset="0"/>
                  <a:cs typeface="Calibri Light" panose="020F0302020204030204" pitchFamily="34" charset="0"/>
                </a:rPr>
                <a:t>Issued in the favor of</a:t>
              </a:r>
              <a:r>
                <a:rPr lang="ru-RU" sz="1100" dirty="0">
                  <a:solidFill>
                    <a:schemeClr val="accent6">
                      <a:lumMod val="50000"/>
                    </a:schemeClr>
                  </a:solidFill>
                  <a:latin typeface="Calibri Light" panose="020F0302020204030204" pitchFamily="34" charset="0"/>
                  <a:cs typeface="Calibri Light" panose="020F0302020204030204" pitchFamily="34" charset="0"/>
                </a:rPr>
                <a:t> </a:t>
              </a:r>
            </a:p>
            <a:p>
              <a:pPr lvl="0" algn="ctr"/>
              <a:r>
                <a:rPr lang="en-US" sz="1100" b="1" dirty="0">
                  <a:solidFill>
                    <a:schemeClr val="accent6">
                      <a:lumMod val="50000"/>
                    </a:schemeClr>
                  </a:solidFill>
                  <a:latin typeface="Calibri Light" panose="020F0302020204030204" pitchFamily="34" charset="0"/>
                  <a:cs typeface="Calibri Light" panose="020F0302020204030204" pitchFamily="34" charset="0"/>
                </a:rPr>
                <a:t>the FSC</a:t>
              </a:r>
              <a:endParaRPr lang="en-GB" sz="11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29" name="Text Box 7">
              <a:extLst>
                <a:ext uri="{FF2B5EF4-FFF2-40B4-BE49-F238E27FC236}">
                  <a16:creationId xmlns:a16="http://schemas.microsoft.com/office/drawing/2014/main" id="{EC2281B1-5D85-4B9E-BFE6-F4BD068DA142}"/>
                </a:ext>
              </a:extLst>
            </p:cNvPr>
            <p:cNvSpPr txBox="1">
              <a:spLocks noChangeArrowheads="1"/>
            </p:cNvSpPr>
            <p:nvPr/>
          </p:nvSpPr>
          <p:spPr bwMode="blackWhite">
            <a:xfrm>
              <a:off x="1350745" y="6237555"/>
              <a:ext cx="2079209" cy="379686"/>
            </a:xfrm>
            <a:prstGeom prst="rect">
              <a:avLst/>
            </a:prstGeom>
            <a:noFill/>
            <a:ln w="9525" algn="ctr">
              <a:noFill/>
              <a:miter lim="800000"/>
              <a:headEnd/>
              <a:tailEnd/>
            </a:ln>
          </p:spPr>
          <p:txBody>
            <a:bodyPr wrap="square" lIns="0" tIns="0" rIns="0" bIns="0">
              <a:noAutofit/>
            </a:bodyPr>
            <a:lstStyle/>
            <a:p>
              <a:pPr>
                <a:spcBef>
                  <a:spcPct val="50000"/>
                </a:spcBef>
              </a:pPr>
              <a:r>
                <a:rPr lang="en-US" sz="1100" dirty="0" smtClean="0">
                  <a:solidFill>
                    <a:schemeClr val="accent6">
                      <a:lumMod val="50000"/>
                    </a:schemeClr>
                  </a:solidFill>
                  <a:latin typeface="Calibri Light" panose="020F0302020204030204" pitchFamily="34" charset="0"/>
                  <a:cs typeface="Calibri Light" panose="020F0302020204030204" pitchFamily="34" charset="0"/>
                </a:rPr>
                <a:t>Issued </a:t>
              </a:r>
              <a:r>
                <a:rPr lang="en-US" sz="1100" b="1" dirty="0" smtClean="0">
                  <a:solidFill>
                    <a:schemeClr val="accent6">
                      <a:lumMod val="50000"/>
                    </a:schemeClr>
                  </a:solidFill>
                  <a:latin typeface="Calibri Light" panose="020F0302020204030204" pitchFamily="34" charset="0"/>
                  <a:cs typeface="Calibri Light" panose="020F0302020204030204" pitchFamily="34" charset="0"/>
                </a:rPr>
                <a:t>in </a:t>
              </a:r>
              <a:r>
                <a:rPr lang="en-US" sz="1100" b="1" dirty="0" err="1" smtClean="0">
                  <a:solidFill>
                    <a:schemeClr val="accent6">
                      <a:lumMod val="50000"/>
                    </a:schemeClr>
                  </a:solidFill>
                  <a:latin typeface="Calibri Light" panose="020F0302020204030204" pitchFamily="34" charset="0"/>
                  <a:cs typeface="Calibri Light" panose="020F0302020204030204" pitchFamily="34" charset="0"/>
                </a:rPr>
                <a:t>tenge</a:t>
              </a:r>
              <a:endParaRPr lang="en-GB" sz="11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0" name="Text Box 24">
              <a:extLst>
                <a:ext uri="{FF2B5EF4-FFF2-40B4-BE49-F238E27FC236}">
                  <a16:creationId xmlns:a16="http://schemas.microsoft.com/office/drawing/2014/main" id="{0E8B0547-02DA-41AE-8835-71F88B04503F}"/>
                </a:ext>
              </a:extLst>
            </p:cNvPr>
            <p:cNvSpPr txBox="1">
              <a:spLocks noChangeArrowheads="1"/>
            </p:cNvSpPr>
            <p:nvPr/>
          </p:nvSpPr>
          <p:spPr bwMode="blackWhite">
            <a:xfrm>
              <a:off x="4483642" y="3895860"/>
              <a:ext cx="1710001" cy="922200"/>
            </a:xfrm>
            <a:prstGeom prst="rect">
              <a:avLst/>
            </a:prstGeom>
            <a:noFill/>
            <a:ln w="9525" algn="ctr">
              <a:noFill/>
              <a:miter lim="800000"/>
              <a:headEnd/>
              <a:tailEnd/>
            </a:ln>
          </p:spPr>
          <p:txBody>
            <a:bodyPr wrap="square" lIns="0" tIns="0" rIns="0" bIns="0" anchor="ctr" anchorCtr="0">
              <a:noAutofit/>
            </a:bodyPr>
            <a:lstStyle/>
            <a:p>
              <a:pPr algn="ctr"/>
              <a:r>
                <a:rPr lang="en-US" sz="1600" b="1" dirty="0" smtClean="0">
                  <a:solidFill>
                    <a:schemeClr val="accent6">
                      <a:lumMod val="50000"/>
                    </a:schemeClr>
                  </a:solidFill>
                  <a:latin typeface="Calibri Light" panose="020F0302020204030204" pitchFamily="34" charset="0"/>
                  <a:cs typeface="Calibri Light" panose="020F0302020204030204" pitchFamily="34" charset="0"/>
                </a:rPr>
                <a:t>Financial </a:t>
              </a:r>
              <a:r>
                <a:rPr lang="en-US" sz="1600" b="1" dirty="0">
                  <a:solidFill>
                    <a:schemeClr val="accent6">
                      <a:lumMod val="50000"/>
                    </a:schemeClr>
                  </a:solidFill>
                  <a:latin typeface="Calibri Light" panose="020F0302020204030204" pitchFamily="34" charset="0"/>
                  <a:cs typeface="Calibri Light" panose="020F0302020204030204" pitchFamily="34" charset="0"/>
                </a:rPr>
                <a:t>guarantee</a:t>
              </a:r>
              <a:endParaRPr lang="en-GB" sz="16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1" name="Rectangle 6">
              <a:extLst>
                <a:ext uri="{FF2B5EF4-FFF2-40B4-BE49-F238E27FC236}">
                  <a16:creationId xmlns:a16="http://schemas.microsoft.com/office/drawing/2014/main" id="{0005B77C-0F8A-4BD7-A4AC-0C157FF296ED}"/>
                </a:ext>
              </a:extLst>
            </p:cNvPr>
            <p:cNvSpPr>
              <a:spLocks noChangeArrowheads="1"/>
            </p:cNvSpPr>
            <p:nvPr/>
          </p:nvSpPr>
          <p:spPr bwMode="blackWhite">
            <a:xfrm>
              <a:off x="6458813" y="2472854"/>
              <a:ext cx="3324747" cy="334290"/>
            </a:xfrm>
            <a:prstGeom prst="rect">
              <a:avLst/>
            </a:prstGeom>
            <a:noFill/>
            <a:ln w="9525" algn="ctr">
              <a:noFill/>
              <a:miter lim="800000"/>
              <a:headEnd/>
              <a:tailEnd/>
            </a:ln>
          </p:spPr>
          <p:txBody>
            <a:bodyPr wrap="square" lIns="0" tIns="0" rIns="0" bIns="0">
              <a:noAutofit/>
            </a:bodyPr>
            <a:lstStyle/>
            <a:p>
              <a:pPr lvl="0" algn="r"/>
              <a:endParaRPr lang="en-GB" sz="1100" kern="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2" name="Text Box 7">
              <a:extLst>
                <a:ext uri="{FF2B5EF4-FFF2-40B4-BE49-F238E27FC236}">
                  <a16:creationId xmlns:a16="http://schemas.microsoft.com/office/drawing/2014/main" id="{0F38366F-E752-4722-BD69-3FAC738BDBDB}"/>
                </a:ext>
              </a:extLst>
            </p:cNvPr>
            <p:cNvSpPr txBox="1">
              <a:spLocks noChangeArrowheads="1"/>
            </p:cNvSpPr>
            <p:nvPr/>
          </p:nvSpPr>
          <p:spPr bwMode="blackWhite">
            <a:xfrm>
              <a:off x="7631998" y="3349494"/>
              <a:ext cx="2086496" cy="506667"/>
            </a:xfrm>
            <a:prstGeom prst="rect">
              <a:avLst/>
            </a:prstGeom>
            <a:noFill/>
            <a:ln w="9525" algn="ctr">
              <a:noFill/>
              <a:miter lim="800000"/>
              <a:headEnd/>
              <a:tailEnd/>
            </a:ln>
          </p:spPr>
          <p:txBody>
            <a:bodyPr wrap="square" lIns="0" tIns="0" rIns="0" bIns="0">
              <a:noAutofit/>
            </a:bodyPr>
            <a:lstStyle/>
            <a:p>
              <a:pPr algn="ctr">
                <a:spcBef>
                  <a:spcPct val="50000"/>
                </a:spcBef>
              </a:pPr>
              <a:r>
                <a:rPr lang="en-US" sz="1100" kern="0" dirty="0">
                  <a:solidFill>
                    <a:schemeClr val="accent6">
                      <a:lumMod val="50000"/>
                    </a:schemeClr>
                  </a:solidFill>
                  <a:latin typeface="Calibri Light" panose="020F0302020204030204" pitchFamily="34" charset="0"/>
                  <a:cs typeface="Calibri Light" panose="020F0302020204030204" pitchFamily="34" charset="0"/>
                </a:rPr>
                <a:t>Must </a:t>
              </a:r>
              <a:r>
                <a:rPr lang="en-US" sz="1100" b="1" kern="0" dirty="0">
                  <a:solidFill>
                    <a:schemeClr val="accent6">
                      <a:lumMod val="50000"/>
                    </a:schemeClr>
                  </a:solidFill>
                  <a:latin typeface="Calibri Light" panose="020F0302020204030204" pitchFamily="34" charset="0"/>
                  <a:cs typeface="Calibri Light" panose="020F0302020204030204" pitchFamily="34" charset="0"/>
                </a:rPr>
                <a:t>be advised </a:t>
              </a:r>
              <a:r>
                <a:rPr lang="en-US" sz="1100" kern="0" dirty="0">
                  <a:solidFill>
                    <a:schemeClr val="accent6">
                      <a:lumMod val="50000"/>
                    </a:schemeClr>
                  </a:solidFill>
                  <a:latin typeface="Calibri Light" panose="020F0302020204030204" pitchFamily="34" charset="0"/>
                  <a:cs typeface="Calibri Light" panose="020F0302020204030204" pitchFamily="34" charset="0"/>
                </a:rPr>
                <a:t>by the FSC partner banks </a:t>
              </a:r>
              <a:endParaRPr lang="en-GB" sz="1100" kern="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3" name="Rectangle 6">
              <a:extLst>
                <a:ext uri="{FF2B5EF4-FFF2-40B4-BE49-F238E27FC236}">
                  <a16:creationId xmlns:a16="http://schemas.microsoft.com/office/drawing/2014/main" id="{D941CCF4-D7F4-48EA-84FC-530B48FEF0FB}"/>
                </a:ext>
              </a:extLst>
            </p:cNvPr>
            <p:cNvSpPr>
              <a:spLocks noChangeArrowheads="1"/>
            </p:cNvSpPr>
            <p:nvPr/>
          </p:nvSpPr>
          <p:spPr bwMode="blackWhite">
            <a:xfrm>
              <a:off x="7794972" y="3478204"/>
              <a:ext cx="2160240" cy="704971"/>
            </a:xfrm>
            <a:prstGeom prst="rect">
              <a:avLst/>
            </a:prstGeom>
            <a:noFill/>
            <a:ln w="9525" algn="ctr">
              <a:noFill/>
              <a:miter lim="800000"/>
              <a:headEnd/>
              <a:tailEnd/>
            </a:ln>
          </p:spPr>
          <p:txBody>
            <a:bodyPr wrap="square" lIns="0" tIns="0" rIns="0" bIns="0">
              <a:noAutofit/>
            </a:bodyPr>
            <a:lstStyle/>
            <a:p>
              <a:endParaRPr lang="en-GB" sz="11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4" name="Text Box 7">
              <a:extLst>
                <a:ext uri="{FF2B5EF4-FFF2-40B4-BE49-F238E27FC236}">
                  <a16:creationId xmlns:a16="http://schemas.microsoft.com/office/drawing/2014/main" id="{7E1A3578-9C88-4FAB-A661-328736F45DA1}"/>
                </a:ext>
              </a:extLst>
            </p:cNvPr>
            <p:cNvSpPr txBox="1">
              <a:spLocks noChangeArrowheads="1"/>
            </p:cNvSpPr>
            <p:nvPr/>
          </p:nvSpPr>
          <p:spPr bwMode="blackWhite">
            <a:xfrm>
              <a:off x="7715882" y="4628472"/>
              <a:ext cx="2123804" cy="1359254"/>
            </a:xfrm>
            <a:prstGeom prst="rect">
              <a:avLst/>
            </a:prstGeom>
            <a:noFill/>
            <a:ln w="9525" algn="ctr">
              <a:noFill/>
              <a:miter lim="800000"/>
              <a:headEnd/>
              <a:tailEnd/>
            </a:ln>
          </p:spPr>
          <p:txBody>
            <a:bodyPr wrap="square" lIns="0" tIns="0" rIns="0" bIns="0">
              <a:noAutofit/>
            </a:bodyPr>
            <a:lstStyle/>
            <a:p>
              <a:pPr>
                <a:spcBef>
                  <a:spcPct val="50000"/>
                </a:spcBef>
              </a:pPr>
              <a:r>
                <a:rPr lang="ru-RU" sz="1100" b="1" dirty="0" smtClean="0">
                  <a:solidFill>
                    <a:schemeClr val="accent6">
                      <a:lumMod val="50000"/>
                    </a:schemeClr>
                  </a:solidFill>
                  <a:latin typeface="Calibri Light" panose="020F0302020204030204" pitchFamily="34" charset="0"/>
                  <a:cs typeface="Calibri Light" panose="020F0302020204030204" pitchFamily="34" charset="0"/>
                </a:rPr>
                <a:t> </a:t>
              </a:r>
              <a:r>
                <a:rPr lang="en-US" sz="1100" b="1" kern="0" dirty="0">
                  <a:solidFill>
                    <a:schemeClr val="accent6">
                      <a:lumMod val="50000"/>
                    </a:schemeClr>
                  </a:solidFill>
                  <a:latin typeface="Calibri Light" panose="020F0302020204030204" pitchFamily="34" charset="0"/>
                  <a:cs typeface="Calibri Light" panose="020F0302020204030204" pitchFamily="34" charset="0"/>
                </a:rPr>
                <a:t>Fees and expenses</a:t>
              </a:r>
              <a:r>
                <a:rPr lang="ru-RU" sz="1100" kern="0" dirty="0">
                  <a:solidFill>
                    <a:schemeClr val="accent6">
                      <a:lumMod val="50000"/>
                    </a:schemeClr>
                  </a:solidFill>
                  <a:latin typeface="Calibri Light" panose="020F0302020204030204" pitchFamily="34" charset="0"/>
                  <a:cs typeface="Calibri Light" panose="020F0302020204030204" pitchFamily="34" charset="0"/>
                </a:rPr>
                <a:t>,</a:t>
              </a:r>
              <a:r>
                <a:rPr lang="en-US" sz="1100" kern="0" dirty="0">
                  <a:solidFill>
                    <a:schemeClr val="accent6">
                      <a:lumMod val="50000"/>
                    </a:schemeClr>
                  </a:solidFill>
                  <a:latin typeface="Calibri Light" panose="020F0302020204030204" pitchFamily="34" charset="0"/>
                  <a:cs typeface="Calibri Light" panose="020F0302020204030204" pitchFamily="34" charset="0"/>
                </a:rPr>
                <a:t> </a:t>
              </a:r>
              <a:r>
                <a:rPr lang="en-US" sz="1100" dirty="0">
                  <a:solidFill>
                    <a:schemeClr val="accent6">
                      <a:lumMod val="50000"/>
                    </a:schemeClr>
                  </a:solidFill>
                  <a:latin typeface="Calibri Light" panose="020F0302020204030204" pitchFamily="34" charset="0"/>
                  <a:cs typeface="Calibri Light" panose="020F0302020204030204" pitchFamily="34" charset="0"/>
                </a:rPr>
                <a:t>associated with the financial guarantee, including those of the beneficiary's bank, </a:t>
              </a:r>
              <a:r>
                <a:rPr lang="en-US" sz="1100" b="1" dirty="0">
                  <a:solidFill>
                    <a:schemeClr val="accent6">
                      <a:lumMod val="50000"/>
                    </a:schemeClr>
                  </a:solidFill>
                  <a:latin typeface="Calibri Light" panose="020F0302020204030204" pitchFamily="34" charset="0"/>
                  <a:cs typeface="Calibri Light" panose="020F0302020204030204" pitchFamily="34" charset="0"/>
                </a:rPr>
                <a:t>are paid by the </a:t>
              </a:r>
              <a:r>
                <a:rPr lang="en-US" sz="1100" b="1" dirty="0" smtClean="0">
                  <a:solidFill>
                    <a:schemeClr val="accent6">
                      <a:lumMod val="50000"/>
                    </a:schemeClr>
                  </a:solidFill>
                  <a:latin typeface="Calibri Light" panose="020F0302020204030204" pitchFamily="34" charset="0"/>
                  <a:cs typeface="Calibri Light" panose="020F0302020204030204" pitchFamily="34" charset="0"/>
                </a:rPr>
                <a:t>Bidder*</a:t>
              </a:r>
              <a:endParaRPr lang="en-GB" sz="1100" b="1" dirty="0">
                <a:solidFill>
                  <a:schemeClr val="accent6">
                    <a:lumMod val="50000"/>
                  </a:schemeClr>
                </a:solidFill>
                <a:latin typeface="Calibri Light" panose="020F0302020204030204" pitchFamily="34" charset="0"/>
                <a:cs typeface="Calibri Light" panose="020F0302020204030204" pitchFamily="34" charset="0"/>
              </a:endParaRPr>
            </a:p>
            <a:p>
              <a:pPr>
                <a:spcBef>
                  <a:spcPct val="50000"/>
                </a:spcBef>
              </a:pPr>
              <a:endParaRPr lang="en-GB" sz="1100" b="1" kern="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6" name="Text Box 7">
              <a:extLst>
                <a:ext uri="{FF2B5EF4-FFF2-40B4-BE49-F238E27FC236}">
                  <a16:creationId xmlns:a16="http://schemas.microsoft.com/office/drawing/2014/main" id="{022D0A7F-353E-43D3-9B99-52F60E3E35E7}"/>
                </a:ext>
              </a:extLst>
            </p:cNvPr>
            <p:cNvSpPr txBox="1">
              <a:spLocks noChangeArrowheads="1"/>
            </p:cNvSpPr>
            <p:nvPr/>
          </p:nvSpPr>
          <p:spPr bwMode="blackWhite">
            <a:xfrm>
              <a:off x="5832189" y="2353879"/>
              <a:ext cx="3589917" cy="506667"/>
            </a:xfrm>
            <a:prstGeom prst="rect">
              <a:avLst/>
            </a:prstGeom>
            <a:noFill/>
            <a:ln w="9525" algn="ctr">
              <a:noFill/>
              <a:miter lim="800000"/>
              <a:headEnd/>
              <a:tailEnd/>
            </a:ln>
          </p:spPr>
          <p:txBody>
            <a:bodyPr wrap="square" lIns="0" tIns="0" rIns="0" bIns="0">
              <a:noAutofit/>
            </a:bodyPr>
            <a:lstStyle/>
            <a:p>
              <a:pPr algn="r">
                <a:spcBef>
                  <a:spcPct val="50000"/>
                </a:spcBef>
              </a:pPr>
              <a:r>
                <a:rPr lang="en-US" sz="1100" kern="0" dirty="0">
                  <a:solidFill>
                    <a:schemeClr val="accent6">
                      <a:lumMod val="50000"/>
                    </a:schemeClr>
                  </a:solidFill>
                  <a:latin typeface="Calibri Light" panose="020F0302020204030204" pitchFamily="34" charset="0"/>
                  <a:cs typeface="Calibri Light" panose="020F0302020204030204" pitchFamily="34" charset="0"/>
                </a:rPr>
                <a:t>Issued via</a:t>
              </a:r>
              <a:r>
                <a:rPr lang="ru-RU" sz="1100" b="1" kern="0" dirty="0">
                  <a:solidFill>
                    <a:schemeClr val="accent6">
                      <a:lumMod val="50000"/>
                    </a:schemeClr>
                  </a:solidFill>
                  <a:latin typeface="Calibri Light" panose="020F0302020204030204" pitchFamily="34" charset="0"/>
                  <a:cs typeface="Calibri Light" panose="020F0302020204030204" pitchFamily="34" charset="0"/>
                </a:rPr>
                <a:t> </a:t>
              </a:r>
              <a:r>
                <a:rPr lang="en-US" sz="1100" b="1" kern="0" dirty="0">
                  <a:solidFill>
                    <a:schemeClr val="accent6">
                      <a:lumMod val="50000"/>
                    </a:schemeClr>
                  </a:solidFill>
                  <a:latin typeface="Calibri Light" panose="020F0302020204030204" pitchFamily="34" charset="0"/>
                  <a:cs typeface="Calibri Light" panose="020F0302020204030204" pitchFamily="34" charset="0"/>
                </a:rPr>
                <a:t>SWIFT system</a:t>
              </a:r>
              <a:r>
                <a:rPr lang="ru-RU" sz="1100" b="1" kern="0" dirty="0">
                  <a:solidFill>
                    <a:schemeClr val="accent6">
                      <a:lumMod val="50000"/>
                    </a:schemeClr>
                  </a:solidFill>
                  <a:latin typeface="Calibri Light" panose="020F0302020204030204" pitchFamily="34" charset="0"/>
                  <a:cs typeface="Calibri Light" panose="020F0302020204030204" pitchFamily="34" charset="0"/>
                </a:rPr>
                <a:t> </a:t>
              </a:r>
              <a:endParaRPr lang="en-GB" sz="1100" b="1" kern="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7" name="Freeform 186">
              <a:extLst>
                <a:ext uri="{FF2B5EF4-FFF2-40B4-BE49-F238E27FC236}">
                  <a16:creationId xmlns:a16="http://schemas.microsoft.com/office/drawing/2014/main" id="{245C26DC-D1A2-4373-AA38-D7546EE530C3}"/>
                </a:ext>
              </a:extLst>
            </p:cNvPr>
            <p:cNvSpPr>
              <a:spLocks/>
            </p:cNvSpPr>
            <p:nvPr/>
          </p:nvSpPr>
          <p:spPr bwMode="auto">
            <a:xfrm>
              <a:off x="737386" y="4457086"/>
              <a:ext cx="2758817" cy="1458000"/>
            </a:xfrm>
            <a:custGeom>
              <a:avLst/>
              <a:gdLst>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7730 w 10000"/>
                <a:gd name="connsiteY4" fmla="*/ 5000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03 w 10000"/>
                <a:gd name="connsiteY4" fmla="*/ 5047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529 w 10000"/>
                <a:gd name="connsiteY4" fmla="*/ 5047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363 w 10000"/>
                <a:gd name="connsiteY4" fmla="*/ 5153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89 w 10000"/>
                <a:gd name="connsiteY4" fmla="*/ 5093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291 w 10000"/>
                <a:gd name="connsiteY4" fmla="*/ 491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17 w 10000"/>
                <a:gd name="connsiteY4" fmla="*/ 497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575 w 10000"/>
                <a:gd name="connsiteY4" fmla="*/ 497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80 w 10000"/>
                <a:gd name="connsiteY4" fmla="*/ 4860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48 w 10000"/>
                <a:gd name="connsiteY4" fmla="*/ 5159 h 10000"/>
                <a:gd name="connsiteX5" fmla="*/ 10000 w 10000"/>
                <a:gd name="connsiteY5" fmla="*/ 0 h 10000"/>
                <a:gd name="connsiteX6" fmla="*/ 0 w 10000"/>
                <a:gd name="connsiteY6" fmla="*/ 0 h 10000"/>
                <a:gd name="connsiteX7" fmla="*/ 0 w 10000"/>
                <a:gd name="connsiteY7" fmla="*/ 0 h 10000"/>
                <a:gd name="connsiteX0" fmla="*/ 0 w 10000"/>
                <a:gd name="connsiteY0" fmla="*/ 0 h 10000"/>
                <a:gd name="connsiteX1" fmla="*/ 0 w 10000"/>
                <a:gd name="connsiteY1" fmla="*/ 10000 h 10000"/>
                <a:gd name="connsiteX2" fmla="*/ 10000 w 10000"/>
                <a:gd name="connsiteY2" fmla="*/ 10000 h 10000"/>
                <a:gd name="connsiteX3" fmla="*/ 10000 w 10000"/>
                <a:gd name="connsiteY3" fmla="*/ 10000 h 10000"/>
                <a:gd name="connsiteX4" fmla="*/ 8416 w 10000"/>
                <a:gd name="connsiteY4" fmla="*/ 4920 h 10000"/>
                <a:gd name="connsiteX5" fmla="*/ 10000 w 10000"/>
                <a:gd name="connsiteY5" fmla="*/ 0 h 10000"/>
                <a:gd name="connsiteX6" fmla="*/ 0 w 10000"/>
                <a:gd name="connsiteY6" fmla="*/ 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0" y="10000"/>
                  </a:lnTo>
                  <a:lnTo>
                    <a:pt x="10000" y="10000"/>
                  </a:lnTo>
                  <a:lnTo>
                    <a:pt x="10000" y="10000"/>
                  </a:lnTo>
                  <a:lnTo>
                    <a:pt x="8416" y="4920"/>
                  </a:lnTo>
                  <a:lnTo>
                    <a:pt x="10000" y="0"/>
                  </a:lnTo>
                  <a:lnTo>
                    <a:pt x="0" y="0"/>
                  </a:lnTo>
                  <a:lnTo>
                    <a:pt x="0" y="0"/>
                  </a:lnTo>
                  <a:close/>
                </a:path>
              </a:pathLst>
            </a:custGeom>
            <a:noFill/>
            <a:ln w="1270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grpSp>
      <p:sp>
        <p:nvSpPr>
          <p:cNvPr id="39" name="Title 38">
            <a:extLst>
              <a:ext uri="{FF2B5EF4-FFF2-40B4-BE49-F238E27FC236}">
                <a16:creationId xmlns:a16="http://schemas.microsoft.com/office/drawing/2014/main" id="{482B717A-F2B9-4831-A627-C44D332F8650}"/>
              </a:ext>
            </a:extLst>
          </p:cNvPr>
          <p:cNvSpPr>
            <a:spLocks noGrp="1"/>
          </p:cNvSpPr>
          <p:nvPr>
            <p:ph type="title"/>
          </p:nvPr>
        </p:nvSpPr>
        <p:spPr>
          <a:xfrm>
            <a:off x="919041" y="212495"/>
            <a:ext cx="4601311" cy="307777"/>
          </a:xfrm>
        </p:spPr>
        <p:txBody>
          <a:bodyPr/>
          <a:lstStyle/>
          <a:p>
            <a:r>
              <a:rPr lang="en-US" sz="2000" b="1" dirty="0" smtClean="0">
                <a:solidFill>
                  <a:schemeClr val="accent6">
                    <a:lumMod val="50000"/>
                  </a:schemeClr>
                </a:solidFill>
                <a:latin typeface="Calibri Light" panose="020F0302020204030204" pitchFamily="34" charset="0"/>
                <a:ea typeface="+mn-ea"/>
                <a:cs typeface="Calibri Light" panose="020F0302020204030204" pitchFamily="34" charset="0"/>
              </a:rPr>
              <a:t>On financial support</a:t>
            </a:r>
            <a:endParaRPr lang="en-US" sz="2000" dirty="0">
              <a:solidFill>
                <a:schemeClr val="accent6">
                  <a:lumMod val="50000"/>
                </a:schemeClr>
              </a:solidFill>
              <a:latin typeface="Calibri Light" panose="020F0302020204030204" pitchFamily="34" charset="0"/>
              <a:cs typeface="Calibri Light" panose="020F0302020204030204" pitchFamily="34" charset="0"/>
            </a:endParaRPr>
          </a:p>
        </p:txBody>
      </p:sp>
      <p:pic>
        <p:nvPicPr>
          <p:cNvPr id="45" name="Picture 44">
            <a:extLst>
              <a:ext uri="{FF2B5EF4-FFF2-40B4-BE49-F238E27FC236}">
                <a16:creationId xmlns:a16="http://schemas.microsoft.com/office/drawing/2014/main" id="{45C645F2-42C6-4944-A2E5-8A069DA0787F}"/>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3182352" y="1179354"/>
            <a:ext cx="543655" cy="543655"/>
          </a:xfrm>
          <a:prstGeom prst="rect">
            <a:avLst/>
          </a:prstGeom>
        </p:spPr>
      </p:pic>
      <p:grpSp>
        <p:nvGrpSpPr>
          <p:cNvPr id="46" name="Group 45">
            <a:extLst>
              <a:ext uri="{FF2B5EF4-FFF2-40B4-BE49-F238E27FC236}">
                <a16:creationId xmlns:a16="http://schemas.microsoft.com/office/drawing/2014/main" id="{10BE5FA3-5154-4557-AF10-77E0D41F09CA}"/>
              </a:ext>
            </a:extLst>
          </p:cNvPr>
          <p:cNvGrpSpPr/>
          <p:nvPr/>
        </p:nvGrpSpPr>
        <p:grpSpPr>
          <a:xfrm>
            <a:off x="4111908" y="1798578"/>
            <a:ext cx="640080" cy="640080"/>
            <a:chOff x="3216946" y="2258092"/>
            <a:chExt cx="612000" cy="612000"/>
          </a:xfrm>
        </p:grpSpPr>
        <p:sp>
          <p:nvSpPr>
            <p:cNvPr id="47" name="Oval 46">
              <a:extLst>
                <a:ext uri="{FF2B5EF4-FFF2-40B4-BE49-F238E27FC236}">
                  <a16:creationId xmlns:a16="http://schemas.microsoft.com/office/drawing/2014/main" id="{6FC90751-3D73-45BD-B093-3D784EF10BE8}"/>
                </a:ext>
              </a:extLst>
            </p:cNvPr>
            <p:cNvSpPr/>
            <p:nvPr/>
          </p:nvSpPr>
          <p:spPr bwMode="ltGray">
            <a:xfrm>
              <a:off x="3216946"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accent6">
                    <a:lumMod val="50000"/>
                  </a:schemeClr>
                </a:solidFill>
                <a:latin typeface="Calibri Light" panose="020F0302020204030204" pitchFamily="34" charset="0"/>
                <a:cs typeface="Calibri Light" panose="020F0302020204030204" pitchFamily="34" charset="0"/>
              </a:endParaRPr>
            </a:p>
          </p:txBody>
        </p:sp>
        <p:sp>
          <p:nvSpPr>
            <p:cNvPr id="48" name="Freeform 4806">
              <a:extLst>
                <a:ext uri="{FF2B5EF4-FFF2-40B4-BE49-F238E27FC236}">
                  <a16:creationId xmlns:a16="http://schemas.microsoft.com/office/drawing/2014/main" id="{ECE9199F-92F1-4B9B-83F4-9733118D94C0}"/>
                </a:ext>
              </a:extLst>
            </p:cNvPr>
            <p:cNvSpPr>
              <a:spLocks noEditPoints="1"/>
            </p:cNvSpPr>
            <p:nvPr/>
          </p:nvSpPr>
          <p:spPr bwMode="auto">
            <a:xfrm>
              <a:off x="3299862" y="2321752"/>
              <a:ext cx="446169" cy="392236"/>
            </a:xfrm>
            <a:custGeom>
              <a:avLst/>
              <a:gdLst>
                <a:gd name="T0" fmla="*/ 310 w 364"/>
                <a:gd name="T1" fmla="*/ 104 h 320"/>
                <a:gd name="T2" fmla="*/ 314 w 364"/>
                <a:gd name="T3" fmla="*/ 242 h 320"/>
                <a:gd name="T4" fmla="*/ 304 w 364"/>
                <a:gd name="T5" fmla="*/ 252 h 320"/>
                <a:gd name="T6" fmla="*/ 276 w 364"/>
                <a:gd name="T7" fmla="*/ 248 h 320"/>
                <a:gd name="T8" fmla="*/ 274 w 364"/>
                <a:gd name="T9" fmla="*/ 110 h 320"/>
                <a:gd name="T10" fmla="*/ 284 w 364"/>
                <a:gd name="T11" fmla="*/ 100 h 320"/>
                <a:gd name="T12" fmla="*/ 26 w 364"/>
                <a:gd name="T13" fmla="*/ 66 h 320"/>
                <a:gd name="T14" fmla="*/ 178 w 364"/>
                <a:gd name="T15" fmla="*/ 0 h 320"/>
                <a:gd name="T16" fmla="*/ 180 w 364"/>
                <a:gd name="T17" fmla="*/ 0 h 320"/>
                <a:gd name="T18" fmla="*/ 184 w 364"/>
                <a:gd name="T19" fmla="*/ 0 h 320"/>
                <a:gd name="T20" fmla="*/ 186 w 364"/>
                <a:gd name="T21" fmla="*/ 0 h 320"/>
                <a:gd name="T22" fmla="*/ 332 w 364"/>
                <a:gd name="T23" fmla="*/ 62 h 320"/>
                <a:gd name="T24" fmla="*/ 338 w 364"/>
                <a:gd name="T25" fmla="*/ 74 h 320"/>
                <a:gd name="T26" fmla="*/ 328 w 364"/>
                <a:gd name="T27" fmla="*/ 82 h 320"/>
                <a:gd name="T28" fmla="*/ 36 w 364"/>
                <a:gd name="T29" fmla="*/ 82 h 320"/>
                <a:gd name="T30" fmla="*/ 26 w 364"/>
                <a:gd name="T31" fmla="*/ 72 h 320"/>
                <a:gd name="T32" fmla="*/ 168 w 364"/>
                <a:gd name="T33" fmla="*/ 56 h 320"/>
                <a:gd name="T34" fmla="*/ 190 w 364"/>
                <a:gd name="T35" fmla="*/ 60 h 320"/>
                <a:gd name="T36" fmla="*/ 200 w 364"/>
                <a:gd name="T37" fmla="*/ 42 h 320"/>
                <a:gd name="T38" fmla="*/ 182 w 364"/>
                <a:gd name="T39" fmla="*/ 24 h 320"/>
                <a:gd name="T40" fmla="*/ 164 w 364"/>
                <a:gd name="T41" fmla="*/ 36 h 320"/>
                <a:gd name="T42" fmla="*/ 230 w 364"/>
                <a:gd name="T43" fmla="*/ 252 h 320"/>
                <a:gd name="T44" fmla="*/ 240 w 364"/>
                <a:gd name="T45" fmla="*/ 242 h 320"/>
                <a:gd name="T46" fmla="*/ 236 w 364"/>
                <a:gd name="T47" fmla="*/ 104 h 320"/>
                <a:gd name="T48" fmla="*/ 134 w 364"/>
                <a:gd name="T49" fmla="*/ 100 h 320"/>
                <a:gd name="T50" fmla="*/ 124 w 364"/>
                <a:gd name="T51" fmla="*/ 110 h 320"/>
                <a:gd name="T52" fmla="*/ 128 w 364"/>
                <a:gd name="T53" fmla="*/ 248 h 320"/>
                <a:gd name="T54" fmla="*/ 162 w 364"/>
                <a:gd name="T55" fmla="*/ 170 h 320"/>
                <a:gd name="T56" fmla="*/ 174 w 364"/>
                <a:gd name="T57" fmla="*/ 152 h 320"/>
                <a:gd name="T58" fmla="*/ 196 w 364"/>
                <a:gd name="T59" fmla="*/ 156 h 320"/>
                <a:gd name="T60" fmla="*/ 230 w 364"/>
                <a:gd name="T61" fmla="*/ 252 h 320"/>
                <a:gd name="T62" fmla="*/ 332 w 364"/>
                <a:gd name="T63" fmla="*/ 286 h 320"/>
                <a:gd name="T64" fmla="*/ 338 w 364"/>
                <a:gd name="T65" fmla="*/ 278 h 320"/>
                <a:gd name="T66" fmla="*/ 328 w 364"/>
                <a:gd name="T67" fmla="*/ 268 h 320"/>
                <a:gd name="T68" fmla="*/ 28 w 364"/>
                <a:gd name="T69" fmla="*/ 270 h 320"/>
                <a:gd name="T70" fmla="*/ 26 w 364"/>
                <a:gd name="T71" fmla="*/ 282 h 320"/>
                <a:gd name="T72" fmla="*/ 36 w 364"/>
                <a:gd name="T73" fmla="*/ 288 h 320"/>
                <a:gd name="T74" fmla="*/ 6 w 364"/>
                <a:gd name="T75" fmla="*/ 302 h 320"/>
                <a:gd name="T76" fmla="*/ 0 w 364"/>
                <a:gd name="T77" fmla="*/ 310 h 320"/>
                <a:gd name="T78" fmla="*/ 10 w 364"/>
                <a:gd name="T79" fmla="*/ 320 h 320"/>
                <a:gd name="T80" fmla="*/ 362 w 364"/>
                <a:gd name="T81" fmla="*/ 318 h 320"/>
                <a:gd name="T82" fmla="*/ 364 w 364"/>
                <a:gd name="T83" fmla="*/ 306 h 320"/>
                <a:gd name="T84" fmla="*/ 354 w 364"/>
                <a:gd name="T85" fmla="*/ 300 h 320"/>
                <a:gd name="T86" fmla="*/ 54 w 364"/>
                <a:gd name="T87" fmla="*/ 104 h 320"/>
                <a:gd name="T88" fmla="*/ 50 w 364"/>
                <a:gd name="T89" fmla="*/ 242 h 320"/>
                <a:gd name="T90" fmla="*/ 60 w 364"/>
                <a:gd name="T91" fmla="*/ 252 h 320"/>
                <a:gd name="T92" fmla="*/ 88 w 364"/>
                <a:gd name="T93" fmla="*/ 248 h 320"/>
                <a:gd name="T94" fmla="*/ 90 w 364"/>
                <a:gd name="T95" fmla="*/ 110 h 320"/>
                <a:gd name="T96" fmla="*/ 80 w 364"/>
                <a:gd name="T97" fmla="*/ 10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320">
                  <a:moveTo>
                    <a:pt x="304" y="100"/>
                  </a:moveTo>
                  <a:lnTo>
                    <a:pt x="304" y="100"/>
                  </a:lnTo>
                  <a:lnTo>
                    <a:pt x="308" y="102"/>
                  </a:lnTo>
                  <a:lnTo>
                    <a:pt x="310" y="104"/>
                  </a:lnTo>
                  <a:lnTo>
                    <a:pt x="312" y="106"/>
                  </a:lnTo>
                  <a:lnTo>
                    <a:pt x="314" y="110"/>
                  </a:lnTo>
                  <a:lnTo>
                    <a:pt x="314" y="242"/>
                  </a:lnTo>
                  <a:lnTo>
                    <a:pt x="314" y="242"/>
                  </a:lnTo>
                  <a:lnTo>
                    <a:pt x="312" y="246"/>
                  </a:lnTo>
                  <a:lnTo>
                    <a:pt x="310" y="248"/>
                  </a:lnTo>
                  <a:lnTo>
                    <a:pt x="308" y="250"/>
                  </a:lnTo>
                  <a:lnTo>
                    <a:pt x="304" y="252"/>
                  </a:lnTo>
                  <a:lnTo>
                    <a:pt x="284" y="252"/>
                  </a:lnTo>
                  <a:lnTo>
                    <a:pt x="284" y="252"/>
                  </a:lnTo>
                  <a:lnTo>
                    <a:pt x="280" y="250"/>
                  </a:lnTo>
                  <a:lnTo>
                    <a:pt x="276" y="248"/>
                  </a:lnTo>
                  <a:lnTo>
                    <a:pt x="274" y="246"/>
                  </a:lnTo>
                  <a:lnTo>
                    <a:pt x="274" y="242"/>
                  </a:lnTo>
                  <a:lnTo>
                    <a:pt x="274" y="110"/>
                  </a:lnTo>
                  <a:lnTo>
                    <a:pt x="274" y="110"/>
                  </a:lnTo>
                  <a:lnTo>
                    <a:pt x="274" y="106"/>
                  </a:lnTo>
                  <a:lnTo>
                    <a:pt x="276" y="104"/>
                  </a:lnTo>
                  <a:lnTo>
                    <a:pt x="280" y="102"/>
                  </a:lnTo>
                  <a:lnTo>
                    <a:pt x="284" y="100"/>
                  </a:lnTo>
                  <a:lnTo>
                    <a:pt x="304" y="100"/>
                  </a:lnTo>
                  <a:close/>
                  <a:moveTo>
                    <a:pt x="26" y="72"/>
                  </a:moveTo>
                  <a:lnTo>
                    <a:pt x="26" y="72"/>
                  </a:lnTo>
                  <a:lnTo>
                    <a:pt x="26" y="66"/>
                  </a:lnTo>
                  <a:lnTo>
                    <a:pt x="32" y="62"/>
                  </a:lnTo>
                  <a:lnTo>
                    <a:pt x="178" y="0"/>
                  </a:lnTo>
                  <a:lnTo>
                    <a:pt x="178" y="0"/>
                  </a:lnTo>
                  <a:lnTo>
                    <a:pt x="178" y="0"/>
                  </a:lnTo>
                  <a:lnTo>
                    <a:pt x="178" y="0"/>
                  </a:lnTo>
                  <a:lnTo>
                    <a:pt x="180" y="0"/>
                  </a:lnTo>
                  <a:lnTo>
                    <a:pt x="180" y="0"/>
                  </a:lnTo>
                  <a:lnTo>
                    <a:pt x="180" y="0"/>
                  </a:lnTo>
                  <a:lnTo>
                    <a:pt x="180" y="0"/>
                  </a:lnTo>
                  <a:lnTo>
                    <a:pt x="182" y="0"/>
                  </a:lnTo>
                  <a:lnTo>
                    <a:pt x="182" y="0"/>
                  </a:lnTo>
                  <a:lnTo>
                    <a:pt x="184" y="0"/>
                  </a:lnTo>
                  <a:lnTo>
                    <a:pt x="184" y="0"/>
                  </a:lnTo>
                  <a:lnTo>
                    <a:pt x="184" y="0"/>
                  </a:lnTo>
                  <a:lnTo>
                    <a:pt x="184" y="0"/>
                  </a:lnTo>
                  <a:lnTo>
                    <a:pt x="186" y="0"/>
                  </a:lnTo>
                  <a:lnTo>
                    <a:pt x="186" y="0"/>
                  </a:lnTo>
                  <a:lnTo>
                    <a:pt x="186" y="0"/>
                  </a:lnTo>
                  <a:lnTo>
                    <a:pt x="332" y="62"/>
                  </a:lnTo>
                  <a:lnTo>
                    <a:pt x="332" y="62"/>
                  </a:lnTo>
                  <a:lnTo>
                    <a:pt x="336" y="64"/>
                  </a:lnTo>
                  <a:lnTo>
                    <a:pt x="338" y="72"/>
                  </a:lnTo>
                  <a:lnTo>
                    <a:pt x="338" y="72"/>
                  </a:lnTo>
                  <a:lnTo>
                    <a:pt x="338" y="74"/>
                  </a:lnTo>
                  <a:lnTo>
                    <a:pt x="336" y="78"/>
                  </a:lnTo>
                  <a:lnTo>
                    <a:pt x="332" y="80"/>
                  </a:lnTo>
                  <a:lnTo>
                    <a:pt x="328" y="82"/>
                  </a:lnTo>
                  <a:lnTo>
                    <a:pt x="328" y="82"/>
                  </a:lnTo>
                  <a:lnTo>
                    <a:pt x="328" y="82"/>
                  </a:lnTo>
                  <a:lnTo>
                    <a:pt x="182" y="82"/>
                  </a:lnTo>
                  <a:lnTo>
                    <a:pt x="182" y="82"/>
                  </a:lnTo>
                  <a:lnTo>
                    <a:pt x="36" y="82"/>
                  </a:lnTo>
                  <a:lnTo>
                    <a:pt x="36" y="82"/>
                  </a:lnTo>
                  <a:lnTo>
                    <a:pt x="30" y="78"/>
                  </a:lnTo>
                  <a:lnTo>
                    <a:pt x="26" y="72"/>
                  </a:lnTo>
                  <a:lnTo>
                    <a:pt x="26" y="72"/>
                  </a:lnTo>
                  <a:close/>
                  <a:moveTo>
                    <a:pt x="164" y="42"/>
                  </a:moveTo>
                  <a:lnTo>
                    <a:pt x="164" y="42"/>
                  </a:lnTo>
                  <a:lnTo>
                    <a:pt x="164" y="50"/>
                  </a:lnTo>
                  <a:lnTo>
                    <a:pt x="168" y="56"/>
                  </a:lnTo>
                  <a:lnTo>
                    <a:pt x="174" y="60"/>
                  </a:lnTo>
                  <a:lnTo>
                    <a:pt x="182" y="62"/>
                  </a:lnTo>
                  <a:lnTo>
                    <a:pt x="182" y="62"/>
                  </a:lnTo>
                  <a:lnTo>
                    <a:pt x="190" y="60"/>
                  </a:lnTo>
                  <a:lnTo>
                    <a:pt x="196" y="56"/>
                  </a:lnTo>
                  <a:lnTo>
                    <a:pt x="200" y="50"/>
                  </a:lnTo>
                  <a:lnTo>
                    <a:pt x="200" y="42"/>
                  </a:lnTo>
                  <a:lnTo>
                    <a:pt x="200" y="42"/>
                  </a:lnTo>
                  <a:lnTo>
                    <a:pt x="200" y="36"/>
                  </a:lnTo>
                  <a:lnTo>
                    <a:pt x="196" y="30"/>
                  </a:lnTo>
                  <a:lnTo>
                    <a:pt x="190" y="26"/>
                  </a:lnTo>
                  <a:lnTo>
                    <a:pt x="182" y="24"/>
                  </a:lnTo>
                  <a:lnTo>
                    <a:pt x="182" y="24"/>
                  </a:lnTo>
                  <a:lnTo>
                    <a:pt x="174" y="26"/>
                  </a:lnTo>
                  <a:lnTo>
                    <a:pt x="168" y="30"/>
                  </a:lnTo>
                  <a:lnTo>
                    <a:pt x="164" y="36"/>
                  </a:lnTo>
                  <a:lnTo>
                    <a:pt x="164" y="42"/>
                  </a:lnTo>
                  <a:lnTo>
                    <a:pt x="164" y="42"/>
                  </a:lnTo>
                  <a:close/>
                  <a:moveTo>
                    <a:pt x="230" y="252"/>
                  </a:moveTo>
                  <a:lnTo>
                    <a:pt x="230" y="252"/>
                  </a:lnTo>
                  <a:lnTo>
                    <a:pt x="234" y="250"/>
                  </a:lnTo>
                  <a:lnTo>
                    <a:pt x="236" y="248"/>
                  </a:lnTo>
                  <a:lnTo>
                    <a:pt x="238" y="246"/>
                  </a:lnTo>
                  <a:lnTo>
                    <a:pt x="240" y="242"/>
                  </a:lnTo>
                  <a:lnTo>
                    <a:pt x="240" y="110"/>
                  </a:lnTo>
                  <a:lnTo>
                    <a:pt x="240" y="110"/>
                  </a:lnTo>
                  <a:lnTo>
                    <a:pt x="238" y="106"/>
                  </a:lnTo>
                  <a:lnTo>
                    <a:pt x="236" y="104"/>
                  </a:lnTo>
                  <a:lnTo>
                    <a:pt x="234" y="102"/>
                  </a:lnTo>
                  <a:lnTo>
                    <a:pt x="230" y="100"/>
                  </a:lnTo>
                  <a:lnTo>
                    <a:pt x="134" y="100"/>
                  </a:lnTo>
                  <a:lnTo>
                    <a:pt x="134" y="100"/>
                  </a:lnTo>
                  <a:lnTo>
                    <a:pt x="130" y="102"/>
                  </a:lnTo>
                  <a:lnTo>
                    <a:pt x="128" y="104"/>
                  </a:lnTo>
                  <a:lnTo>
                    <a:pt x="126" y="106"/>
                  </a:lnTo>
                  <a:lnTo>
                    <a:pt x="124" y="110"/>
                  </a:lnTo>
                  <a:lnTo>
                    <a:pt x="124" y="242"/>
                  </a:lnTo>
                  <a:lnTo>
                    <a:pt x="124" y="242"/>
                  </a:lnTo>
                  <a:lnTo>
                    <a:pt x="126" y="246"/>
                  </a:lnTo>
                  <a:lnTo>
                    <a:pt x="128" y="248"/>
                  </a:lnTo>
                  <a:lnTo>
                    <a:pt x="130" y="250"/>
                  </a:lnTo>
                  <a:lnTo>
                    <a:pt x="134" y="252"/>
                  </a:lnTo>
                  <a:lnTo>
                    <a:pt x="162" y="252"/>
                  </a:lnTo>
                  <a:lnTo>
                    <a:pt x="162" y="170"/>
                  </a:lnTo>
                  <a:lnTo>
                    <a:pt x="162" y="170"/>
                  </a:lnTo>
                  <a:lnTo>
                    <a:pt x="164" y="162"/>
                  </a:lnTo>
                  <a:lnTo>
                    <a:pt x="168" y="156"/>
                  </a:lnTo>
                  <a:lnTo>
                    <a:pt x="174" y="152"/>
                  </a:lnTo>
                  <a:lnTo>
                    <a:pt x="182" y="150"/>
                  </a:lnTo>
                  <a:lnTo>
                    <a:pt x="182" y="150"/>
                  </a:lnTo>
                  <a:lnTo>
                    <a:pt x="190" y="152"/>
                  </a:lnTo>
                  <a:lnTo>
                    <a:pt x="196" y="156"/>
                  </a:lnTo>
                  <a:lnTo>
                    <a:pt x="200" y="162"/>
                  </a:lnTo>
                  <a:lnTo>
                    <a:pt x="202" y="170"/>
                  </a:lnTo>
                  <a:lnTo>
                    <a:pt x="202" y="252"/>
                  </a:lnTo>
                  <a:lnTo>
                    <a:pt x="230" y="252"/>
                  </a:lnTo>
                  <a:close/>
                  <a:moveTo>
                    <a:pt x="36" y="288"/>
                  </a:moveTo>
                  <a:lnTo>
                    <a:pt x="328" y="288"/>
                  </a:lnTo>
                  <a:lnTo>
                    <a:pt x="328" y="288"/>
                  </a:lnTo>
                  <a:lnTo>
                    <a:pt x="332" y="286"/>
                  </a:lnTo>
                  <a:lnTo>
                    <a:pt x="336" y="284"/>
                  </a:lnTo>
                  <a:lnTo>
                    <a:pt x="338" y="282"/>
                  </a:lnTo>
                  <a:lnTo>
                    <a:pt x="338" y="278"/>
                  </a:lnTo>
                  <a:lnTo>
                    <a:pt x="338" y="278"/>
                  </a:lnTo>
                  <a:lnTo>
                    <a:pt x="338" y="274"/>
                  </a:lnTo>
                  <a:lnTo>
                    <a:pt x="336" y="270"/>
                  </a:lnTo>
                  <a:lnTo>
                    <a:pt x="332" y="268"/>
                  </a:lnTo>
                  <a:lnTo>
                    <a:pt x="328" y="268"/>
                  </a:lnTo>
                  <a:lnTo>
                    <a:pt x="36" y="268"/>
                  </a:lnTo>
                  <a:lnTo>
                    <a:pt x="36" y="268"/>
                  </a:lnTo>
                  <a:lnTo>
                    <a:pt x="32" y="268"/>
                  </a:lnTo>
                  <a:lnTo>
                    <a:pt x="28" y="270"/>
                  </a:lnTo>
                  <a:lnTo>
                    <a:pt x="26" y="274"/>
                  </a:lnTo>
                  <a:lnTo>
                    <a:pt x="26" y="278"/>
                  </a:lnTo>
                  <a:lnTo>
                    <a:pt x="26" y="278"/>
                  </a:lnTo>
                  <a:lnTo>
                    <a:pt x="26" y="282"/>
                  </a:lnTo>
                  <a:lnTo>
                    <a:pt x="28" y="284"/>
                  </a:lnTo>
                  <a:lnTo>
                    <a:pt x="32" y="286"/>
                  </a:lnTo>
                  <a:lnTo>
                    <a:pt x="36" y="288"/>
                  </a:lnTo>
                  <a:lnTo>
                    <a:pt x="36" y="288"/>
                  </a:lnTo>
                  <a:close/>
                  <a:moveTo>
                    <a:pt x="354" y="300"/>
                  </a:moveTo>
                  <a:lnTo>
                    <a:pt x="10" y="300"/>
                  </a:lnTo>
                  <a:lnTo>
                    <a:pt x="10" y="300"/>
                  </a:lnTo>
                  <a:lnTo>
                    <a:pt x="6" y="302"/>
                  </a:lnTo>
                  <a:lnTo>
                    <a:pt x="2" y="304"/>
                  </a:lnTo>
                  <a:lnTo>
                    <a:pt x="0" y="306"/>
                  </a:lnTo>
                  <a:lnTo>
                    <a:pt x="0" y="310"/>
                  </a:lnTo>
                  <a:lnTo>
                    <a:pt x="0" y="310"/>
                  </a:lnTo>
                  <a:lnTo>
                    <a:pt x="0" y="314"/>
                  </a:lnTo>
                  <a:lnTo>
                    <a:pt x="2" y="318"/>
                  </a:lnTo>
                  <a:lnTo>
                    <a:pt x="6" y="320"/>
                  </a:lnTo>
                  <a:lnTo>
                    <a:pt x="10" y="320"/>
                  </a:lnTo>
                  <a:lnTo>
                    <a:pt x="354" y="320"/>
                  </a:lnTo>
                  <a:lnTo>
                    <a:pt x="354" y="320"/>
                  </a:lnTo>
                  <a:lnTo>
                    <a:pt x="358" y="320"/>
                  </a:lnTo>
                  <a:lnTo>
                    <a:pt x="362" y="318"/>
                  </a:lnTo>
                  <a:lnTo>
                    <a:pt x="364" y="314"/>
                  </a:lnTo>
                  <a:lnTo>
                    <a:pt x="364" y="310"/>
                  </a:lnTo>
                  <a:lnTo>
                    <a:pt x="364" y="310"/>
                  </a:lnTo>
                  <a:lnTo>
                    <a:pt x="364" y="306"/>
                  </a:lnTo>
                  <a:lnTo>
                    <a:pt x="362" y="304"/>
                  </a:lnTo>
                  <a:lnTo>
                    <a:pt x="358" y="302"/>
                  </a:lnTo>
                  <a:lnTo>
                    <a:pt x="354" y="300"/>
                  </a:lnTo>
                  <a:lnTo>
                    <a:pt x="354" y="300"/>
                  </a:lnTo>
                  <a:close/>
                  <a:moveTo>
                    <a:pt x="60" y="100"/>
                  </a:moveTo>
                  <a:lnTo>
                    <a:pt x="60" y="100"/>
                  </a:lnTo>
                  <a:lnTo>
                    <a:pt x="56" y="102"/>
                  </a:lnTo>
                  <a:lnTo>
                    <a:pt x="54" y="104"/>
                  </a:lnTo>
                  <a:lnTo>
                    <a:pt x="52" y="106"/>
                  </a:lnTo>
                  <a:lnTo>
                    <a:pt x="50" y="110"/>
                  </a:lnTo>
                  <a:lnTo>
                    <a:pt x="50" y="242"/>
                  </a:lnTo>
                  <a:lnTo>
                    <a:pt x="50" y="242"/>
                  </a:lnTo>
                  <a:lnTo>
                    <a:pt x="52" y="246"/>
                  </a:lnTo>
                  <a:lnTo>
                    <a:pt x="54" y="248"/>
                  </a:lnTo>
                  <a:lnTo>
                    <a:pt x="56" y="250"/>
                  </a:lnTo>
                  <a:lnTo>
                    <a:pt x="60" y="252"/>
                  </a:lnTo>
                  <a:lnTo>
                    <a:pt x="80" y="252"/>
                  </a:lnTo>
                  <a:lnTo>
                    <a:pt x="80" y="252"/>
                  </a:lnTo>
                  <a:lnTo>
                    <a:pt x="84" y="250"/>
                  </a:lnTo>
                  <a:lnTo>
                    <a:pt x="88" y="248"/>
                  </a:lnTo>
                  <a:lnTo>
                    <a:pt x="90" y="246"/>
                  </a:lnTo>
                  <a:lnTo>
                    <a:pt x="90" y="242"/>
                  </a:lnTo>
                  <a:lnTo>
                    <a:pt x="90" y="110"/>
                  </a:lnTo>
                  <a:lnTo>
                    <a:pt x="90" y="110"/>
                  </a:lnTo>
                  <a:lnTo>
                    <a:pt x="90" y="106"/>
                  </a:lnTo>
                  <a:lnTo>
                    <a:pt x="88" y="104"/>
                  </a:lnTo>
                  <a:lnTo>
                    <a:pt x="84" y="102"/>
                  </a:lnTo>
                  <a:lnTo>
                    <a:pt x="80" y="100"/>
                  </a:lnTo>
                  <a:lnTo>
                    <a:pt x="60" y="1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grpSp>
      <p:pic>
        <p:nvPicPr>
          <p:cNvPr id="57" name="Picture 56">
            <a:extLst>
              <a:ext uri="{FF2B5EF4-FFF2-40B4-BE49-F238E27FC236}">
                <a16:creationId xmlns:a16="http://schemas.microsoft.com/office/drawing/2014/main" id="{6DC931C8-A74C-4426-9E5D-9E15E7F95CAB}"/>
              </a:ext>
            </a:extLst>
          </p:cNvPr>
          <p:cNvPicPr>
            <a:picLocks noChangeAspect="1"/>
          </p:cNvPicPr>
          <p:nvPr/>
        </p:nvPicPr>
        <p:blipFill>
          <a:blip r:embed="rId4" cstate="screen">
            <a:duotone>
              <a:prstClr val="black"/>
              <a:schemeClr val="accent4">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087296" y="3674727"/>
            <a:ext cx="640080" cy="642935"/>
          </a:xfrm>
          <a:prstGeom prst="rect">
            <a:avLst/>
          </a:prstGeom>
          <a:ln>
            <a:noFill/>
          </a:ln>
        </p:spPr>
      </p:pic>
      <p:grpSp>
        <p:nvGrpSpPr>
          <p:cNvPr id="58" name="Group 57">
            <a:extLst>
              <a:ext uri="{FF2B5EF4-FFF2-40B4-BE49-F238E27FC236}">
                <a16:creationId xmlns:a16="http://schemas.microsoft.com/office/drawing/2014/main" id="{C7E0B5EF-3563-45EE-8436-7150BC45D78F}"/>
              </a:ext>
            </a:extLst>
          </p:cNvPr>
          <p:cNvGrpSpPr/>
          <p:nvPr/>
        </p:nvGrpSpPr>
        <p:grpSpPr>
          <a:xfrm>
            <a:off x="4096926" y="3063815"/>
            <a:ext cx="640080" cy="640080"/>
            <a:chOff x="1467520" y="2258092"/>
            <a:chExt cx="612000" cy="612000"/>
          </a:xfrm>
        </p:grpSpPr>
        <p:sp>
          <p:nvSpPr>
            <p:cNvPr id="59" name="Oval 58">
              <a:extLst>
                <a:ext uri="{FF2B5EF4-FFF2-40B4-BE49-F238E27FC236}">
                  <a16:creationId xmlns:a16="http://schemas.microsoft.com/office/drawing/2014/main" id="{32E67168-12A1-49F6-885C-9D31D391A8DC}"/>
                </a:ext>
              </a:extLst>
            </p:cNvPr>
            <p:cNvSpPr/>
            <p:nvPr/>
          </p:nvSpPr>
          <p:spPr bwMode="ltGray">
            <a:xfrm>
              <a:off x="1467520"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accent6">
                    <a:lumMod val="50000"/>
                  </a:schemeClr>
                </a:solidFill>
                <a:latin typeface="Calibri Light" panose="020F0302020204030204" pitchFamily="34" charset="0"/>
                <a:cs typeface="Calibri Light" panose="020F0302020204030204" pitchFamily="34" charset="0"/>
              </a:endParaRPr>
            </a:p>
          </p:txBody>
        </p:sp>
        <p:sp>
          <p:nvSpPr>
            <p:cNvPr id="60" name="Freeform 4803">
              <a:extLst>
                <a:ext uri="{FF2B5EF4-FFF2-40B4-BE49-F238E27FC236}">
                  <a16:creationId xmlns:a16="http://schemas.microsoft.com/office/drawing/2014/main" id="{274EBE62-5D52-4FC6-A625-1C835C9E3F1D}"/>
                </a:ext>
              </a:extLst>
            </p:cNvPr>
            <p:cNvSpPr>
              <a:spLocks noEditPoints="1"/>
            </p:cNvSpPr>
            <p:nvPr/>
          </p:nvSpPr>
          <p:spPr bwMode="auto">
            <a:xfrm>
              <a:off x="1543081" y="2365878"/>
              <a:ext cx="460878" cy="335852"/>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grpSp>
      <p:grpSp>
        <p:nvGrpSpPr>
          <p:cNvPr id="61" name="Group 60">
            <a:extLst>
              <a:ext uri="{FF2B5EF4-FFF2-40B4-BE49-F238E27FC236}">
                <a16:creationId xmlns:a16="http://schemas.microsoft.com/office/drawing/2014/main" id="{BA1F49FC-7538-4C9B-84D8-251FB0EFE268}"/>
              </a:ext>
            </a:extLst>
          </p:cNvPr>
          <p:cNvGrpSpPr/>
          <p:nvPr/>
        </p:nvGrpSpPr>
        <p:grpSpPr>
          <a:xfrm>
            <a:off x="2119970" y="1793194"/>
            <a:ext cx="640080" cy="640080"/>
            <a:chOff x="589752" y="5907019"/>
            <a:chExt cx="612000" cy="612000"/>
          </a:xfrm>
        </p:grpSpPr>
        <p:sp>
          <p:nvSpPr>
            <p:cNvPr id="62" name="Oval 61">
              <a:extLst>
                <a:ext uri="{FF2B5EF4-FFF2-40B4-BE49-F238E27FC236}">
                  <a16:creationId xmlns:a16="http://schemas.microsoft.com/office/drawing/2014/main" id="{60515C97-7495-4D24-B51F-D1CDF4217FDC}"/>
                </a:ext>
              </a:extLst>
            </p:cNvPr>
            <p:cNvSpPr/>
            <p:nvPr/>
          </p:nvSpPr>
          <p:spPr bwMode="ltGray">
            <a:xfrm>
              <a:off x="589752"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accent6">
                    <a:lumMod val="50000"/>
                  </a:schemeClr>
                </a:solidFill>
                <a:latin typeface="Calibri Light" panose="020F0302020204030204" pitchFamily="34" charset="0"/>
                <a:cs typeface="Calibri Light" panose="020F0302020204030204" pitchFamily="34" charset="0"/>
              </a:endParaRPr>
            </a:p>
          </p:txBody>
        </p:sp>
        <p:sp>
          <p:nvSpPr>
            <p:cNvPr id="63" name="Freeform 4842">
              <a:extLst>
                <a:ext uri="{FF2B5EF4-FFF2-40B4-BE49-F238E27FC236}">
                  <a16:creationId xmlns:a16="http://schemas.microsoft.com/office/drawing/2014/main" id="{CF496CC3-E45D-4C75-969B-ADAE1A195817}"/>
                </a:ext>
              </a:extLst>
            </p:cNvPr>
            <p:cNvSpPr>
              <a:spLocks noEditPoints="1"/>
            </p:cNvSpPr>
            <p:nvPr/>
          </p:nvSpPr>
          <p:spPr bwMode="auto">
            <a:xfrm>
              <a:off x="704511" y="6027148"/>
              <a:ext cx="382483" cy="362614"/>
            </a:xfrm>
            <a:custGeom>
              <a:avLst/>
              <a:gdLst>
                <a:gd name="T0" fmla="*/ 52 w 308"/>
                <a:gd name="T1" fmla="*/ 4 h 292"/>
                <a:gd name="T2" fmla="*/ 244 w 308"/>
                <a:gd name="T3" fmla="*/ 0 h 292"/>
                <a:gd name="T4" fmla="*/ 308 w 308"/>
                <a:gd name="T5" fmla="*/ 68 h 292"/>
                <a:gd name="T6" fmla="*/ 304 w 308"/>
                <a:gd name="T7" fmla="*/ 266 h 292"/>
                <a:gd name="T8" fmla="*/ 248 w 308"/>
                <a:gd name="T9" fmla="*/ 292 h 292"/>
                <a:gd name="T10" fmla="*/ 16 w 308"/>
                <a:gd name="T11" fmla="*/ 292 h 292"/>
                <a:gd name="T12" fmla="*/ 4 w 308"/>
                <a:gd name="T13" fmla="*/ 266 h 292"/>
                <a:gd name="T14" fmla="*/ 0 w 308"/>
                <a:gd name="T15" fmla="*/ 68 h 292"/>
                <a:gd name="T16" fmla="*/ 16 w 308"/>
                <a:gd name="T17" fmla="*/ 52 h 292"/>
                <a:gd name="T18" fmla="*/ 304 w 308"/>
                <a:gd name="T19" fmla="*/ 56 h 292"/>
                <a:gd name="T20" fmla="*/ 166 w 308"/>
                <a:gd name="T21" fmla="*/ 162 h 292"/>
                <a:gd name="T22" fmla="*/ 154 w 308"/>
                <a:gd name="T23" fmla="*/ 124 h 292"/>
                <a:gd name="T24" fmla="*/ 114 w 308"/>
                <a:gd name="T25" fmla="*/ 98 h 292"/>
                <a:gd name="T26" fmla="*/ 74 w 308"/>
                <a:gd name="T27" fmla="*/ 100 h 292"/>
                <a:gd name="T28" fmla="*/ 40 w 308"/>
                <a:gd name="T29" fmla="*/ 136 h 292"/>
                <a:gd name="T30" fmla="*/ 36 w 308"/>
                <a:gd name="T31" fmla="*/ 174 h 292"/>
                <a:gd name="T32" fmla="*/ 64 w 308"/>
                <a:gd name="T33" fmla="*/ 216 h 292"/>
                <a:gd name="T34" fmla="*/ 100 w 308"/>
                <a:gd name="T35" fmla="*/ 228 h 292"/>
                <a:gd name="T36" fmla="*/ 146 w 308"/>
                <a:gd name="T37" fmla="*/ 208 h 292"/>
                <a:gd name="T38" fmla="*/ 166 w 308"/>
                <a:gd name="T39" fmla="*/ 162 h 292"/>
                <a:gd name="T40" fmla="*/ 268 w 308"/>
                <a:gd name="T41" fmla="*/ 110 h 292"/>
                <a:gd name="T42" fmla="*/ 244 w 308"/>
                <a:gd name="T43" fmla="*/ 96 h 292"/>
                <a:gd name="T44" fmla="*/ 218 w 308"/>
                <a:gd name="T45" fmla="*/ 120 h 292"/>
                <a:gd name="T46" fmla="*/ 226 w 308"/>
                <a:gd name="T47" fmla="*/ 140 h 292"/>
                <a:gd name="T48" fmla="*/ 232 w 308"/>
                <a:gd name="T49" fmla="*/ 222 h 292"/>
                <a:gd name="T50" fmla="*/ 244 w 308"/>
                <a:gd name="T51" fmla="*/ 230 h 292"/>
                <a:gd name="T52" fmla="*/ 256 w 308"/>
                <a:gd name="T53" fmla="*/ 218 h 292"/>
                <a:gd name="T54" fmla="*/ 266 w 308"/>
                <a:gd name="T55" fmla="*/ 134 h 292"/>
                <a:gd name="T56" fmla="*/ 142 w 308"/>
                <a:gd name="T57" fmla="*/ 168 h 292"/>
                <a:gd name="T58" fmla="*/ 140 w 308"/>
                <a:gd name="T59" fmla="*/ 192 h 292"/>
                <a:gd name="T60" fmla="*/ 124 w 308"/>
                <a:gd name="T61" fmla="*/ 186 h 292"/>
                <a:gd name="T62" fmla="*/ 130 w 308"/>
                <a:gd name="T63" fmla="*/ 202 h 292"/>
                <a:gd name="T64" fmla="*/ 108 w 308"/>
                <a:gd name="T65" fmla="*/ 204 h 292"/>
                <a:gd name="T66" fmla="*/ 100 w 308"/>
                <a:gd name="T67" fmla="*/ 196 h 292"/>
                <a:gd name="T68" fmla="*/ 92 w 308"/>
                <a:gd name="T69" fmla="*/ 212 h 292"/>
                <a:gd name="T70" fmla="*/ 76 w 308"/>
                <a:gd name="T71" fmla="*/ 196 h 292"/>
                <a:gd name="T72" fmla="*/ 70 w 308"/>
                <a:gd name="T73" fmla="*/ 184 h 292"/>
                <a:gd name="T74" fmla="*/ 54 w 308"/>
                <a:gd name="T75" fmla="*/ 180 h 292"/>
                <a:gd name="T76" fmla="*/ 64 w 308"/>
                <a:gd name="T77" fmla="*/ 166 h 292"/>
                <a:gd name="T78" fmla="*/ 58 w 308"/>
                <a:gd name="T79" fmla="*/ 154 h 292"/>
                <a:gd name="T80" fmla="*/ 60 w 308"/>
                <a:gd name="T81" fmla="*/ 132 h 292"/>
                <a:gd name="T82" fmla="*/ 70 w 308"/>
                <a:gd name="T83" fmla="*/ 140 h 292"/>
                <a:gd name="T84" fmla="*/ 76 w 308"/>
                <a:gd name="T85" fmla="*/ 126 h 292"/>
                <a:gd name="T86" fmla="*/ 92 w 308"/>
                <a:gd name="T87" fmla="*/ 112 h 292"/>
                <a:gd name="T88" fmla="*/ 100 w 308"/>
                <a:gd name="T89" fmla="*/ 128 h 292"/>
                <a:gd name="T90" fmla="*/ 108 w 308"/>
                <a:gd name="T91" fmla="*/ 112 h 292"/>
                <a:gd name="T92" fmla="*/ 124 w 308"/>
                <a:gd name="T93" fmla="*/ 126 h 292"/>
                <a:gd name="T94" fmla="*/ 124 w 308"/>
                <a:gd name="T95" fmla="*/ 138 h 292"/>
                <a:gd name="T96" fmla="*/ 140 w 308"/>
                <a:gd name="T97" fmla="*/ 130 h 292"/>
                <a:gd name="T98" fmla="*/ 142 w 308"/>
                <a:gd name="T99" fmla="*/ 154 h 292"/>
                <a:gd name="T100" fmla="*/ 134 w 308"/>
                <a:gd name="T101" fmla="*/ 162 h 292"/>
                <a:gd name="T102" fmla="*/ 120 w 308"/>
                <a:gd name="T103" fmla="*/ 162 h 292"/>
                <a:gd name="T104" fmla="*/ 108 w 308"/>
                <a:gd name="T105" fmla="*/ 142 h 292"/>
                <a:gd name="T106" fmla="*/ 86 w 308"/>
                <a:gd name="T107" fmla="*/ 146 h 292"/>
                <a:gd name="T108" fmla="*/ 82 w 308"/>
                <a:gd name="T109" fmla="*/ 170 h 292"/>
                <a:gd name="T110" fmla="*/ 100 w 308"/>
                <a:gd name="T111" fmla="*/ 182 h 292"/>
                <a:gd name="T112" fmla="*/ 120 w 308"/>
                <a:gd name="T113" fmla="*/ 16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292">
                  <a:moveTo>
                    <a:pt x="290" y="32"/>
                  </a:moveTo>
                  <a:lnTo>
                    <a:pt x="18" y="32"/>
                  </a:lnTo>
                  <a:lnTo>
                    <a:pt x="52" y="4"/>
                  </a:lnTo>
                  <a:lnTo>
                    <a:pt x="52" y="4"/>
                  </a:lnTo>
                  <a:lnTo>
                    <a:pt x="58" y="0"/>
                  </a:lnTo>
                  <a:lnTo>
                    <a:pt x="64" y="0"/>
                  </a:lnTo>
                  <a:lnTo>
                    <a:pt x="244" y="0"/>
                  </a:lnTo>
                  <a:lnTo>
                    <a:pt x="244" y="0"/>
                  </a:lnTo>
                  <a:lnTo>
                    <a:pt x="250" y="0"/>
                  </a:lnTo>
                  <a:lnTo>
                    <a:pt x="256" y="4"/>
                  </a:lnTo>
                  <a:lnTo>
                    <a:pt x="290" y="32"/>
                  </a:lnTo>
                  <a:close/>
                  <a:moveTo>
                    <a:pt x="308" y="68"/>
                  </a:moveTo>
                  <a:lnTo>
                    <a:pt x="308" y="256"/>
                  </a:lnTo>
                  <a:lnTo>
                    <a:pt x="308" y="256"/>
                  </a:lnTo>
                  <a:lnTo>
                    <a:pt x="308" y="262"/>
                  </a:lnTo>
                  <a:lnTo>
                    <a:pt x="304" y="266"/>
                  </a:lnTo>
                  <a:lnTo>
                    <a:pt x="298" y="270"/>
                  </a:lnTo>
                  <a:lnTo>
                    <a:pt x="292" y="272"/>
                  </a:lnTo>
                  <a:lnTo>
                    <a:pt x="292" y="292"/>
                  </a:lnTo>
                  <a:lnTo>
                    <a:pt x="248" y="292"/>
                  </a:lnTo>
                  <a:lnTo>
                    <a:pt x="248" y="272"/>
                  </a:lnTo>
                  <a:lnTo>
                    <a:pt x="60" y="272"/>
                  </a:lnTo>
                  <a:lnTo>
                    <a:pt x="60" y="292"/>
                  </a:lnTo>
                  <a:lnTo>
                    <a:pt x="16" y="292"/>
                  </a:lnTo>
                  <a:lnTo>
                    <a:pt x="16" y="272"/>
                  </a:lnTo>
                  <a:lnTo>
                    <a:pt x="16" y="272"/>
                  </a:lnTo>
                  <a:lnTo>
                    <a:pt x="10" y="270"/>
                  </a:lnTo>
                  <a:lnTo>
                    <a:pt x="4" y="266"/>
                  </a:lnTo>
                  <a:lnTo>
                    <a:pt x="0" y="262"/>
                  </a:lnTo>
                  <a:lnTo>
                    <a:pt x="0" y="256"/>
                  </a:lnTo>
                  <a:lnTo>
                    <a:pt x="0" y="68"/>
                  </a:lnTo>
                  <a:lnTo>
                    <a:pt x="0" y="68"/>
                  </a:lnTo>
                  <a:lnTo>
                    <a:pt x="0" y="62"/>
                  </a:lnTo>
                  <a:lnTo>
                    <a:pt x="4" y="56"/>
                  </a:lnTo>
                  <a:lnTo>
                    <a:pt x="10" y="52"/>
                  </a:lnTo>
                  <a:lnTo>
                    <a:pt x="16" y="52"/>
                  </a:lnTo>
                  <a:lnTo>
                    <a:pt x="292" y="52"/>
                  </a:lnTo>
                  <a:lnTo>
                    <a:pt x="292" y="52"/>
                  </a:lnTo>
                  <a:lnTo>
                    <a:pt x="298" y="52"/>
                  </a:lnTo>
                  <a:lnTo>
                    <a:pt x="304" y="56"/>
                  </a:lnTo>
                  <a:lnTo>
                    <a:pt x="308" y="62"/>
                  </a:lnTo>
                  <a:lnTo>
                    <a:pt x="308" y="68"/>
                  </a:lnTo>
                  <a:lnTo>
                    <a:pt x="308" y="68"/>
                  </a:lnTo>
                  <a:close/>
                  <a:moveTo>
                    <a:pt x="166" y="162"/>
                  </a:moveTo>
                  <a:lnTo>
                    <a:pt x="166" y="162"/>
                  </a:lnTo>
                  <a:lnTo>
                    <a:pt x="164" y="148"/>
                  </a:lnTo>
                  <a:lnTo>
                    <a:pt x="160" y="136"/>
                  </a:lnTo>
                  <a:lnTo>
                    <a:pt x="154" y="124"/>
                  </a:lnTo>
                  <a:lnTo>
                    <a:pt x="146" y="114"/>
                  </a:lnTo>
                  <a:lnTo>
                    <a:pt x="136" y="106"/>
                  </a:lnTo>
                  <a:lnTo>
                    <a:pt x="126" y="100"/>
                  </a:lnTo>
                  <a:lnTo>
                    <a:pt x="114" y="98"/>
                  </a:lnTo>
                  <a:lnTo>
                    <a:pt x="100" y="96"/>
                  </a:lnTo>
                  <a:lnTo>
                    <a:pt x="100" y="96"/>
                  </a:lnTo>
                  <a:lnTo>
                    <a:pt x="86" y="98"/>
                  </a:lnTo>
                  <a:lnTo>
                    <a:pt x="74" y="100"/>
                  </a:lnTo>
                  <a:lnTo>
                    <a:pt x="64" y="106"/>
                  </a:lnTo>
                  <a:lnTo>
                    <a:pt x="54" y="114"/>
                  </a:lnTo>
                  <a:lnTo>
                    <a:pt x="46" y="124"/>
                  </a:lnTo>
                  <a:lnTo>
                    <a:pt x="40" y="136"/>
                  </a:lnTo>
                  <a:lnTo>
                    <a:pt x="36" y="148"/>
                  </a:lnTo>
                  <a:lnTo>
                    <a:pt x="34" y="162"/>
                  </a:lnTo>
                  <a:lnTo>
                    <a:pt x="34" y="162"/>
                  </a:lnTo>
                  <a:lnTo>
                    <a:pt x="36" y="174"/>
                  </a:lnTo>
                  <a:lnTo>
                    <a:pt x="40" y="186"/>
                  </a:lnTo>
                  <a:lnTo>
                    <a:pt x="46" y="198"/>
                  </a:lnTo>
                  <a:lnTo>
                    <a:pt x="54" y="208"/>
                  </a:lnTo>
                  <a:lnTo>
                    <a:pt x="64" y="216"/>
                  </a:lnTo>
                  <a:lnTo>
                    <a:pt x="74" y="222"/>
                  </a:lnTo>
                  <a:lnTo>
                    <a:pt x="86" y="226"/>
                  </a:lnTo>
                  <a:lnTo>
                    <a:pt x="100" y="228"/>
                  </a:lnTo>
                  <a:lnTo>
                    <a:pt x="100" y="228"/>
                  </a:lnTo>
                  <a:lnTo>
                    <a:pt x="114" y="226"/>
                  </a:lnTo>
                  <a:lnTo>
                    <a:pt x="126" y="222"/>
                  </a:lnTo>
                  <a:lnTo>
                    <a:pt x="136" y="216"/>
                  </a:lnTo>
                  <a:lnTo>
                    <a:pt x="146" y="208"/>
                  </a:lnTo>
                  <a:lnTo>
                    <a:pt x="154" y="198"/>
                  </a:lnTo>
                  <a:lnTo>
                    <a:pt x="160" y="186"/>
                  </a:lnTo>
                  <a:lnTo>
                    <a:pt x="164" y="174"/>
                  </a:lnTo>
                  <a:lnTo>
                    <a:pt x="166" y="162"/>
                  </a:lnTo>
                  <a:lnTo>
                    <a:pt x="166" y="162"/>
                  </a:lnTo>
                  <a:close/>
                  <a:moveTo>
                    <a:pt x="270" y="120"/>
                  </a:moveTo>
                  <a:lnTo>
                    <a:pt x="270" y="120"/>
                  </a:lnTo>
                  <a:lnTo>
                    <a:pt x="268" y="110"/>
                  </a:lnTo>
                  <a:lnTo>
                    <a:pt x="262" y="102"/>
                  </a:lnTo>
                  <a:lnTo>
                    <a:pt x="254" y="98"/>
                  </a:lnTo>
                  <a:lnTo>
                    <a:pt x="244" y="96"/>
                  </a:lnTo>
                  <a:lnTo>
                    <a:pt x="244" y="96"/>
                  </a:lnTo>
                  <a:lnTo>
                    <a:pt x="234" y="98"/>
                  </a:lnTo>
                  <a:lnTo>
                    <a:pt x="226" y="102"/>
                  </a:lnTo>
                  <a:lnTo>
                    <a:pt x="220" y="110"/>
                  </a:lnTo>
                  <a:lnTo>
                    <a:pt x="218" y="120"/>
                  </a:lnTo>
                  <a:lnTo>
                    <a:pt x="218" y="120"/>
                  </a:lnTo>
                  <a:lnTo>
                    <a:pt x="220" y="128"/>
                  </a:lnTo>
                  <a:lnTo>
                    <a:pt x="222" y="134"/>
                  </a:lnTo>
                  <a:lnTo>
                    <a:pt x="226" y="140"/>
                  </a:lnTo>
                  <a:lnTo>
                    <a:pt x="232" y="144"/>
                  </a:lnTo>
                  <a:lnTo>
                    <a:pt x="232" y="218"/>
                  </a:lnTo>
                  <a:lnTo>
                    <a:pt x="232" y="218"/>
                  </a:lnTo>
                  <a:lnTo>
                    <a:pt x="232" y="222"/>
                  </a:lnTo>
                  <a:lnTo>
                    <a:pt x="236" y="226"/>
                  </a:lnTo>
                  <a:lnTo>
                    <a:pt x="240" y="228"/>
                  </a:lnTo>
                  <a:lnTo>
                    <a:pt x="244" y="230"/>
                  </a:lnTo>
                  <a:lnTo>
                    <a:pt x="244" y="230"/>
                  </a:lnTo>
                  <a:lnTo>
                    <a:pt x="248" y="228"/>
                  </a:lnTo>
                  <a:lnTo>
                    <a:pt x="252" y="226"/>
                  </a:lnTo>
                  <a:lnTo>
                    <a:pt x="256" y="222"/>
                  </a:lnTo>
                  <a:lnTo>
                    <a:pt x="256" y="218"/>
                  </a:lnTo>
                  <a:lnTo>
                    <a:pt x="256" y="144"/>
                  </a:lnTo>
                  <a:lnTo>
                    <a:pt x="256" y="144"/>
                  </a:lnTo>
                  <a:lnTo>
                    <a:pt x="262" y="140"/>
                  </a:lnTo>
                  <a:lnTo>
                    <a:pt x="266" y="134"/>
                  </a:lnTo>
                  <a:lnTo>
                    <a:pt x="268" y="128"/>
                  </a:lnTo>
                  <a:lnTo>
                    <a:pt x="270" y="120"/>
                  </a:lnTo>
                  <a:lnTo>
                    <a:pt x="270" y="120"/>
                  </a:lnTo>
                  <a:close/>
                  <a:moveTo>
                    <a:pt x="142" y="168"/>
                  </a:moveTo>
                  <a:lnTo>
                    <a:pt x="150" y="168"/>
                  </a:lnTo>
                  <a:lnTo>
                    <a:pt x="150" y="168"/>
                  </a:lnTo>
                  <a:lnTo>
                    <a:pt x="146" y="180"/>
                  </a:lnTo>
                  <a:lnTo>
                    <a:pt x="140" y="192"/>
                  </a:lnTo>
                  <a:lnTo>
                    <a:pt x="134" y="186"/>
                  </a:lnTo>
                  <a:lnTo>
                    <a:pt x="134" y="186"/>
                  </a:lnTo>
                  <a:lnTo>
                    <a:pt x="130" y="184"/>
                  </a:lnTo>
                  <a:lnTo>
                    <a:pt x="124" y="186"/>
                  </a:lnTo>
                  <a:lnTo>
                    <a:pt x="124" y="186"/>
                  </a:lnTo>
                  <a:lnTo>
                    <a:pt x="122" y="190"/>
                  </a:lnTo>
                  <a:lnTo>
                    <a:pt x="124" y="196"/>
                  </a:lnTo>
                  <a:lnTo>
                    <a:pt x="130" y="202"/>
                  </a:lnTo>
                  <a:lnTo>
                    <a:pt x="130" y="202"/>
                  </a:lnTo>
                  <a:lnTo>
                    <a:pt x="120" y="208"/>
                  </a:lnTo>
                  <a:lnTo>
                    <a:pt x="108" y="212"/>
                  </a:lnTo>
                  <a:lnTo>
                    <a:pt x="108" y="204"/>
                  </a:lnTo>
                  <a:lnTo>
                    <a:pt x="108" y="204"/>
                  </a:lnTo>
                  <a:lnTo>
                    <a:pt x="106" y="198"/>
                  </a:lnTo>
                  <a:lnTo>
                    <a:pt x="100" y="196"/>
                  </a:lnTo>
                  <a:lnTo>
                    <a:pt x="100" y="196"/>
                  </a:lnTo>
                  <a:lnTo>
                    <a:pt x="94" y="198"/>
                  </a:lnTo>
                  <a:lnTo>
                    <a:pt x="92" y="204"/>
                  </a:lnTo>
                  <a:lnTo>
                    <a:pt x="92" y="212"/>
                  </a:lnTo>
                  <a:lnTo>
                    <a:pt x="92" y="212"/>
                  </a:lnTo>
                  <a:lnTo>
                    <a:pt x="80" y="208"/>
                  </a:lnTo>
                  <a:lnTo>
                    <a:pt x="70" y="202"/>
                  </a:lnTo>
                  <a:lnTo>
                    <a:pt x="76" y="196"/>
                  </a:lnTo>
                  <a:lnTo>
                    <a:pt x="76" y="196"/>
                  </a:lnTo>
                  <a:lnTo>
                    <a:pt x="78" y="190"/>
                  </a:lnTo>
                  <a:lnTo>
                    <a:pt x="76" y="186"/>
                  </a:lnTo>
                  <a:lnTo>
                    <a:pt x="76" y="186"/>
                  </a:lnTo>
                  <a:lnTo>
                    <a:pt x="70" y="184"/>
                  </a:lnTo>
                  <a:lnTo>
                    <a:pt x="66" y="186"/>
                  </a:lnTo>
                  <a:lnTo>
                    <a:pt x="60" y="192"/>
                  </a:lnTo>
                  <a:lnTo>
                    <a:pt x="60" y="192"/>
                  </a:lnTo>
                  <a:lnTo>
                    <a:pt x="54" y="180"/>
                  </a:lnTo>
                  <a:lnTo>
                    <a:pt x="50" y="168"/>
                  </a:lnTo>
                  <a:lnTo>
                    <a:pt x="58" y="168"/>
                  </a:lnTo>
                  <a:lnTo>
                    <a:pt x="58" y="168"/>
                  </a:lnTo>
                  <a:lnTo>
                    <a:pt x="64" y="166"/>
                  </a:lnTo>
                  <a:lnTo>
                    <a:pt x="66" y="162"/>
                  </a:lnTo>
                  <a:lnTo>
                    <a:pt x="66" y="162"/>
                  </a:lnTo>
                  <a:lnTo>
                    <a:pt x="64" y="156"/>
                  </a:lnTo>
                  <a:lnTo>
                    <a:pt x="58" y="154"/>
                  </a:lnTo>
                  <a:lnTo>
                    <a:pt x="50" y="154"/>
                  </a:lnTo>
                  <a:lnTo>
                    <a:pt x="50" y="154"/>
                  </a:lnTo>
                  <a:lnTo>
                    <a:pt x="54" y="142"/>
                  </a:lnTo>
                  <a:lnTo>
                    <a:pt x="60" y="132"/>
                  </a:lnTo>
                  <a:lnTo>
                    <a:pt x="66" y="138"/>
                  </a:lnTo>
                  <a:lnTo>
                    <a:pt x="66" y="138"/>
                  </a:lnTo>
                  <a:lnTo>
                    <a:pt x="70" y="140"/>
                  </a:lnTo>
                  <a:lnTo>
                    <a:pt x="70" y="140"/>
                  </a:lnTo>
                  <a:lnTo>
                    <a:pt x="76" y="138"/>
                  </a:lnTo>
                  <a:lnTo>
                    <a:pt x="76" y="138"/>
                  </a:lnTo>
                  <a:lnTo>
                    <a:pt x="78" y="132"/>
                  </a:lnTo>
                  <a:lnTo>
                    <a:pt x="76" y="126"/>
                  </a:lnTo>
                  <a:lnTo>
                    <a:pt x="70" y="120"/>
                  </a:lnTo>
                  <a:lnTo>
                    <a:pt x="70" y="120"/>
                  </a:lnTo>
                  <a:lnTo>
                    <a:pt x="80" y="114"/>
                  </a:lnTo>
                  <a:lnTo>
                    <a:pt x="92" y="112"/>
                  </a:lnTo>
                  <a:lnTo>
                    <a:pt x="92" y="120"/>
                  </a:lnTo>
                  <a:lnTo>
                    <a:pt x="92" y="120"/>
                  </a:lnTo>
                  <a:lnTo>
                    <a:pt x="94" y="124"/>
                  </a:lnTo>
                  <a:lnTo>
                    <a:pt x="100" y="128"/>
                  </a:lnTo>
                  <a:lnTo>
                    <a:pt x="100" y="128"/>
                  </a:lnTo>
                  <a:lnTo>
                    <a:pt x="106" y="124"/>
                  </a:lnTo>
                  <a:lnTo>
                    <a:pt x="108" y="120"/>
                  </a:lnTo>
                  <a:lnTo>
                    <a:pt x="108" y="112"/>
                  </a:lnTo>
                  <a:lnTo>
                    <a:pt x="108" y="112"/>
                  </a:lnTo>
                  <a:lnTo>
                    <a:pt x="120" y="114"/>
                  </a:lnTo>
                  <a:lnTo>
                    <a:pt x="130" y="120"/>
                  </a:lnTo>
                  <a:lnTo>
                    <a:pt x="124" y="126"/>
                  </a:lnTo>
                  <a:lnTo>
                    <a:pt x="124" y="126"/>
                  </a:lnTo>
                  <a:lnTo>
                    <a:pt x="122" y="132"/>
                  </a:lnTo>
                  <a:lnTo>
                    <a:pt x="124" y="138"/>
                  </a:lnTo>
                  <a:lnTo>
                    <a:pt x="124" y="138"/>
                  </a:lnTo>
                  <a:lnTo>
                    <a:pt x="130" y="140"/>
                  </a:lnTo>
                  <a:lnTo>
                    <a:pt x="130" y="140"/>
                  </a:lnTo>
                  <a:lnTo>
                    <a:pt x="134" y="138"/>
                  </a:lnTo>
                  <a:lnTo>
                    <a:pt x="140" y="130"/>
                  </a:lnTo>
                  <a:lnTo>
                    <a:pt x="140" y="130"/>
                  </a:lnTo>
                  <a:lnTo>
                    <a:pt x="146" y="142"/>
                  </a:lnTo>
                  <a:lnTo>
                    <a:pt x="150" y="154"/>
                  </a:lnTo>
                  <a:lnTo>
                    <a:pt x="142" y="154"/>
                  </a:lnTo>
                  <a:lnTo>
                    <a:pt x="142" y="154"/>
                  </a:lnTo>
                  <a:lnTo>
                    <a:pt x="136" y="156"/>
                  </a:lnTo>
                  <a:lnTo>
                    <a:pt x="134" y="162"/>
                  </a:lnTo>
                  <a:lnTo>
                    <a:pt x="134" y="162"/>
                  </a:lnTo>
                  <a:lnTo>
                    <a:pt x="136" y="166"/>
                  </a:lnTo>
                  <a:lnTo>
                    <a:pt x="142" y="168"/>
                  </a:lnTo>
                  <a:lnTo>
                    <a:pt x="142" y="168"/>
                  </a:lnTo>
                  <a:close/>
                  <a:moveTo>
                    <a:pt x="120" y="162"/>
                  </a:moveTo>
                  <a:lnTo>
                    <a:pt x="120" y="162"/>
                  </a:lnTo>
                  <a:lnTo>
                    <a:pt x="118" y="154"/>
                  </a:lnTo>
                  <a:lnTo>
                    <a:pt x="114" y="146"/>
                  </a:lnTo>
                  <a:lnTo>
                    <a:pt x="108" y="142"/>
                  </a:lnTo>
                  <a:lnTo>
                    <a:pt x="100" y="140"/>
                  </a:lnTo>
                  <a:lnTo>
                    <a:pt x="100" y="140"/>
                  </a:lnTo>
                  <a:lnTo>
                    <a:pt x="92" y="142"/>
                  </a:lnTo>
                  <a:lnTo>
                    <a:pt x="86" y="146"/>
                  </a:lnTo>
                  <a:lnTo>
                    <a:pt x="82" y="154"/>
                  </a:lnTo>
                  <a:lnTo>
                    <a:pt x="80" y="162"/>
                  </a:lnTo>
                  <a:lnTo>
                    <a:pt x="80" y="162"/>
                  </a:lnTo>
                  <a:lnTo>
                    <a:pt x="82" y="170"/>
                  </a:lnTo>
                  <a:lnTo>
                    <a:pt x="86" y="176"/>
                  </a:lnTo>
                  <a:lnTo>
                    <a:pt x="92" y="180"/>
                  </a:lnTo>
                  <a:lnTo>
                    <a:pt x="100" y="182"/>
                  </a:lnTo>
                  <a:lnTo>
                    <a:pt x="100" y="182"/>
                  </a:lnTo>
                  <a:lnTo>
                    <a:pt x="108" y="180"/>
                  </a:lnTo>
                  <a:lnTo>
                    <a:pt x="114" y="176"/>
                  </a:lnTo>
                  <a:lnTo>
                    <a:pt x="118" y="170"/>
                  </a:lnTo>
                  <a:lnTo>
                    <a:pt x="120" y="162"/>
                  </a:lnTo>
                  <a:lnTo>
                    <a:pt x="120" y="16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sz="1100">
                <a:solidFill>
                  <a:schemeClr val="accent6">
                    <a:lumMod val="50000"/>
                  </a:schemeClr>
                </a:solidFill>
                <a:latin typeface="Calibri Light" panose="020F0302020204030204" pitchFamily="34" charset="0"/>
                <a:cs typeface="Calibri Light" panose="020F0302020204030204" pitchFamily="34" charset="0"/>
              </a:endParaRPr>
            </a:p>
          </p:txBody>
        </p:sp>
      </p:grpSp>
      <p:sp>
        <p:nvSpPr>
          <p:cNvPr id="66" name="Rectangle 65">
            <a:extLst>
              <a:ext uri="{FF2B5EF4-FFF2-40B4-BE49-F238E27FC236}">
                <a16:creationId xmlns:a16="http://schemas.microsoft.com/office/drawing/2014/main" id="{C84E7CC2-1210-4477-A54C-52448B70FAD1}"/>
              </a:ext>
            </a:extLst>
          </p:cNvPr>
          <p:cNvSpPr/>
          <p:nvPr/>
        </p:nvSpPr>
        <p:spPr>
          <a:xfrm>
            <a:off x="4131274" y="4056729"/>
            <a:ext cx="2881588" cy="430887"/>
          </a:xfrm>
          <a:prstGeom prst="rect">
            <a:avLst/>
          </a:prstGeom>
        </p:spPr>
        <p:txBody>
          <a:bodyPr wrap="square">
            <a:spAutoFit/>
          </a:bodyPr>
          <a:lstStyle/>
          <a:p>
            <a:r>
              <a:rPr lang="en-US" sz="1100" dirty="0">
                <a:solidFill>
                  <a:schemeClr val="tx1">
                    <a:lumMod val="95000"/>
                    <a:lumOff val="5000"/>
                  </a:schemeClr>
                </a:solidFill>
                <a:latin typeface="Calibri Light" panose="020F0302020204030204" pitchFamily="34" charset="0"/>
                <a:cs typeface="Calibri Light" panose="020F0302020204030204" pitchFamily="34" charset="0"/>
              </a:rPr>
              <a:t>The forms of the financial guarantee are published on the FSC website </a:t>
            </a:r>
            <a:r>
              <a:rPr lang="en-US" sz="1100" b="1" u="sng" dirty="0">
                <a:solidFill>
                  <a:schemeClr val="accent6">
                    <a:lumMod val="50000"/>
                  </a:schemeClr>
                </a:solidFill>
                <a:latin typeface="Calibri Light" panose="020F0302020204030204" pitchFamily="34" charset="0"/>
                <a:cs typeface="Calibri Light" panose="020F0302020204030204" pitchFamily="34" charset="0"/>
              </a:rPr>
              <a:t>rfc.kegoc.kz  </a:t>
            </a:r>
            <a:r>
              <a:rPr lang="ru-RU" sz="1100" b="1" u="sng" dirty="0">
                <a:solidFill>
                  <a:schemeClr val="accent6">
                    <a:lumMod val="50000"/>
                  </a:schemeClr>
                </a:solidFill>
                <a:latin typeface="Calibri Light" panose="020F0302020204030204" pitchFamily="34" charset="0"/>
                <a:cs typeface="Calibri Light" panose="020F0302020204030204" pitchFamily="34" charset="0"/>
              </a:rPr>
              <a:t> </a:t>
            </a:r>
            <a:r>
              <a:rPr lang="ru-RU" sz="1100" dirty="0">
                <a:solidFill>
                  <a:schemeClr val="accent6">
                    <a:lumMod val="50000"/>
                  </a:schemeClr>
                </a:solidFill>
                <a:latin typeface="Calibri Light" panose="020F0302020204030204" pitchFamily="34" charset="0"/>
                <a:cs typeface="Calibri Light" panose="020F0302020204030204" pitchFamily="34" charset="0"/>
              </a:rPr>
              <a:t> </a:t>
            </a:r>
          </a:p>
        </p:txBody>
      </p:sp>
      <p:sp>
        <p:nvSpPr>
          <p:cNvPr id="67" name="TextBox 66">
            <a:extLst>
              <a:ext uri="{FF2B5EF4-FFF2-40B4-BE49-F238E27FC236}">
                <a16:creationId xmlns:a16="http://schemas.microsoft.com/office/drawing/2014/main" id="{5CF3BA92-216C-46F2-8560-4767BB70DA36}"/>
              </a:ext>
            </a:extLst>
          </p:cNvPr>
          <p:cNvSpPr txBox="1"/>
          <p:nvPr/>
        </p:nvSpPr>
        <p:spPr>
          <a:xfrm>
            <a:off x="292692" y="2463227"/>
            <a:ext cx="2053289" cy="169277"/>
          </a:xfrm>
          <a:prstGeom prst="rect">
            <a:avLst/>
          </a:prstGeom>
          <a:noFill/>
        </p:spPr>
        <p:txBody>
          <a:bodyPr wrap="square" lIns="0" tIns="0" rIns="0" bIns="0" rtlCol="0">
            <a:spAutoFit/>
          </a:bodyPr>
          <a:lstStyle/>
          <a:p>
            <a:r>
              <a:rPr lang="en-US" sz="1100" dirty="0">
                <a:solidFill>
                  <a:schemeClr val="accent6">
                    <a:lumMod val="50000"/>
                  </a:schemeClr>
                </a:solidFill>
                <a:latin typeface="Calibri Light" panose="020F0302020204030204" pitchFamily="34" charset="0"/>
                <a:cs typeface="Calibri Light" panose="020F0302020204030204" pitchFamily="34" charset="0"/>
              </a:rPr>
              <a:t>Which are irrevocable</a:t>
            </a:r>
            <a:endParaRPr lang="en-GB" sz="1100" dirty="0">
              <a:solidFill>
                <a:schemeClr val="accent6">
                  <a:lumMod val="50000"/>
                </a:schemeClr>
              </a:solidFill>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9019C36C-02BB-483F-BBDE-2781455CF28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18966" y="3022588"/>
            <a:ext cx="640080" cy="640080"/>
          </a:xfrm>
          <a:prstGeom prst="rect">
            <a:avLst/>
          </a:prstGeom>
        </p:spPr>
      </p:pic>
      <p:sp>
        <p:nvSpPr>
          <p:cNvPr id="40" name="Subtitle 2">
            <a:extLst>
              <a:ext uri="{FF2B5EF4-FFF2-40B4-BE49-F238E27FC236}">
                <a16:creationId xmlns:a16="http://schemas.microsoft.com/office/drawing/2014/main" id="{21A27FE4-88BB-467E-BD3E-16178C398D00}"/>
              </a:ext>
            </a:extLst>
          </p:cNvPr>
          <p:cNvSpPr txBox="1">
            <a:spLocks/>
          </p:cNvSpPr>
          <p:nvPr/>
        </p:nvSpPr>
        <p:spPr>
          <a:xfrm>
            <a:off x="76586" y="4681304"/>
            <a:ext cx="6620795" cy="164475"/>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900" b="1" dirty="0">
                <a:solidFill>
                  <a:schemeClr val="accent6">
                    <a:lumMod val="50000"/>
                  </a:schemeClr>
                </a:solidFill>
                <a:latin typeface="Calibri Light" panose="020F0302020204030204" pitchFamily="34" charset="0"/>
                <a:cs typeface="Calibri Light" panose="020F0302020204030204" pitchFamily="34" charset="0"/>
              </a:rPr>
              <a:t>*In accordance with the Rules, the </a:t>
            </a:r>
            <a:r>
              <a:rPr lang="en-US" sz="900" b="1" dirty="0" smtClean="0">
                <a:solidFill>
                  <a:schemeClr val="accent6">
                    <a:lumMod val="50000"/>
                  </a:schemeClr>
                </a:solidFill>
                <a:latin typeface="Calibri Light" panose="020F0302020204030204" pitchFamily="34" charset="0"/>
                <a:cs typeface="Calibri Light" panose="020F0302020204030204" pitchFamily="34" charset="0"/>
              </a:rPr>
              <a:t>bidder </a:t>
            </a:r>
            <a:r>
              <a:rPr lang="en-US" sz="900" b="1" dirty="0">
                <a:solidFill>
                  <a:schemeClr val="accent6">
                    <a:lumMod val="50000"/>
                  </a:schemeClr>
                </a:solidFill>
                <a:latin typeface="Calibri Light" panose="020F0302020204030204" pitchFamily="34" charset="0"/>
                <a:cs typeface="Calibri Light" panose="020F0302020204030204" pitchFamily="34" charset="0"/>
              </a:rPr>
              <a:t>is a legal entity planning to participate in the auction</a:t>
            </a:r>
            <a:endParaRPr lang="en-US" sz="600" b="1" dirty="0">
              <a:solidFill>
                <a:schemeClr val="accent6">
                  <a:lumMod val="50000"/>
                </a:schemeClr>
              </a:solidFill>
              <a:latin typeface="Calibri Light" panose="020F0302020204030204" pitchFamily="34" charset="0"/>
              <a:ea typeface="Open Sans Light" panose="020B0306030504020204" pitchFamily="34" charset="0"/>
              <a:cs typeface="Calibri Light" panose="020F0302020204030204" pitchFamily="34" charset="0"/>
            </a:endParaRPr>
          </a:p>
        </p:txBody>
      </p:sp>
    </p:spTree>
    <p:extLst>
      <p:ext uri="{BB962C8B-B14F-4D97-AF65-F5344CB8AC3E}">
        <p14:creationId xmlns:p14="http://schemas.microsoft.com/office/powerpoint/2010/main" val="125693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531" y="937865"/>
            <a:ext cx="2005691" cy="646986"/>
          </a:xfrm>
          <a:prstGeom prst="roundRect">
            <a:avLst/>
          </a:prstGeom>
          <a:solidFill>
            <a:srgbClr val="3494BA"/>
          </a:solidFill>
          <a:ln>
            <a:solidFill>
              <a:schemeClr val="bg1"/>
            </a:solidFill>
          </a:ln>
        </p:spPr>
        <p:txBody>
          <a:bodyPr wrap="square">
            <a:spAutoFit/>
          </a:bodyPr>
          <a:lstStyle>
            <a:defPPr>
              <a:defRPr lang="en-US"/>
            </a:defPPr>
            <a:lvl1pPr lvl="0" algn="ctr">
              <a:defRPr sz="1600">
                <a:latin typeface="Arial Narrow" panose="020B0606020202030204" pitchFamily="34" charset="0"/>
                <a:cs typeface="Arial" pitchFamily="34" charset="0"/>
              </a:defRPr>
            </a:lvl1pPr>
          </a:lstStyle>
          <a:p>
            <a:r>
              <a:rPr lang="en-US" b="1" dirty="0">
                <a:solidFill>
                  <a:schemeClr val="bg1"/>
                </a:solidFill>
                <a:latin typeface="Calibri Light" panose="020F0302020204030204" pitchFamily="34" charset="0"/>
                <a:cs typeface="Calibri Light" panose="020F0302020204030204" pitchFamily="34" charset="0"/>
              </a:rPr>
              <a:t>Resident bank of the RK</a:t>
            </a:r>
            <a:endParaRPr lang="ru-RU" sz="1000" b="1" dirty="0">
              <a:solidFill>
                <a:schemeClr val="bg1"/>
              </a:solidFill>
              <a:latin typeface="Calibri Light" panose="020F0302020204030204" pitchFamily="34" charset="0"/>
              <a:cs typeface="Calibri Light" panose="020F0302020204030204" pitchFamily="34" charset="0"/>
            </a:endParaRPr>
          </a:p>
        </p:txBody>
      </p:sp>
      <p:sp>
        <p:nvSpPr>
          <p:cNvPr id="4" name="TextBox 3"/>
          <p:cNvSpPr txBox="1"/>
          <p:nvPr/>
        </p:nvSpPr>
        <p:spPr>
          <a:xfrm>
            <a:off x="822277" y="198046"/>
            <a:ext cx="5994666" cy="400110"/>
          </a:xfrm>
          <a:prstGeom prst="rect">
            <a:avLst/>
          </a:prstGeom>
          <a:noFill/>
        </p:spPr>
        <p:txBody>
          <a:bodyPr wrap="square" rtlCol="0">
            <a:spAutoFit/>
          </a:bodyPr>
          <a:lstStyle/>
          <a:p>
            <a:r>
              <a:rPr lang="en-US" sz="2000" b="1" dirty="0">
                <a:solidFill>
                  <a:schemeClr val="accent6">
                    <a:lumMod val="50000"/>
                  </a:schemeClr>
                </a:solidFill>
                <a:latin typeface="Calibri Light" panose="020F0302020204030204" pitchFamily="34" charset="0"/>
                <a:cs typeface="Calibri Light" panose="020F0302020204030204" pitchFamily="34" charset="0"/>
              </a:rPr>
              <a:t>Investor – Bank Interaction Scheme</a:t>
            </a:r>
            <a:endParaRPr lang="ru-RU" sz="20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Rectangle: Rounded Corners 4"/>
          <p:cNvSpPr/>
          <p:nvPr/>
        </p:nvSpPr>
        <p:spPr>
          <a:xfrm>
            <a:off x="634485" y="4198577"/>
            <a:ext cx="5766337" cy="259610"/>
          </a:xfrm>
          <a:prstGeom prst="roundRect">
            <a:avLst/>
          </a:prstGeom>
          <a:solidFill>
            <a:schemeClr val="accent1">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chemeClr val="bg1"/>
                </a:solidFill>
                <a:latin typeface="Calibri Light" panose="020F0302020204030204" pitchFamily="34" charset="0"/>
                <a:cs typeface="Calibri Light" panose="020F0302020204030204" pitchFamily="34" charset="0"/>
              </a:rPr>
              <a:t>Advising the bank guarantee in </a:t>
            </a:r>
            <a:r>
              <a:rPr lang="en-US" sz="1200" dirty="0" err="1">
                <a:solidFill>
                  <a:schemeClr val="bg1"/>
                </a:solidFill>
                <a:latin typeface="Calibri Light" panose="020F0302020204030204" pitchFamily="34" charset="0"/>
                <a:cs typeface="Calibri Light" panose="020F0302020204030204" pitchFamily="34" charset="0"/>
              </a:rPr>
              <a:t>ForteBank</a:t>
            </a:r>
            <a:r>
              <a:rPr lang="en-US" sz="1200" dirty="0">
                <a:solidFill>
                  <a:schemeClr val="bg1"/>
                </a:solidFill>
                <a:latin typeface="Calibri Light" panose="020F0302020204030204" pitchFamily="34" charset="0"/>
                <a:cs typeface="Calibri Light" panose="020F0302020204030204" pitchFamily="34" charset="0"/>
              </a:rPr>
              <a:t> JSC or Bank </a:t>
            </a:r>
            <a:r>
              <a:rPr lang="en-US" sz="1200" dirty="0" err="1">
                <a:solidFill>
                  <a:schemeClr val="bg1"/>
                </a:solidFill>
                <a:latin typeface="Calibri Light" panose="020F0302020204030204" pitchFamily="34" charset="0"/>
                <a:cs typeface="Calibri Light" panose="020F0302020204030204" pitchFamily="34" charset="0"/>
              </a:rPr>
              <a:t>CenterCredit</a:t>
            </a:r>
            <a:r>
              <a:rPr lang="en-US" sz="1200" dirty="0">
                <a:solidFill>
                  <a:schemeClr val="bg1"/>
                </a:solidFill>
                <a:latin typeface="Calibri Light" panose="020F0302020204030204" pitchFamily="34" charset="0"/>
                <a:cs typeface="Calibri Light" panose="020F0302020204030204" pitchFamily="34" charset="0"/>
              </a:rPr>
              <a:t> JSC</a:t>
            </a:r>
            <a:endParaRPr lang="ru-RU" sz="1200" dirty="0">
              <a:solidFill>
                <a:schemeClr val="bg1"/>
              </a:solidFill>
              <a:latin typeface="Calibri Light" panose="020F0302020204030204" pitchFamily="34" charset="0"/>
              <a:cs typeface="Calibri Light" panose="020F0302020204030204" pitchFamily="34" charset="0"/>
            </a:endParaRPr>
          </a:p>
        </p:txBody>
      </p:sp>
      <p:sp>
        <p:nvSpPr>
          <p:cNvPr id="6" name="Прямоугольник 12"/>
          <p:cNvSpPr/>
          <p:nvPr/>
        </p:nvSpPr>
        <p:spPr>
          <a:xfrm>
            <a:off x="596258" y="2818410"/>
            <a:ext cx="5788758" cy="306467"/>
          </a:xfrm>
          <a:prstGeom prst="roundRect">
            <a:avLst/>
          </a:prstGeom>
          <a:solidFill>
            <a:srgbClr val="58B6C0"/>
          </a:solidFill>
          <a:ln>
            <a:solidFill>
              <a:schemeClr val="bg1"/>
            </a:solidFill>
          </a:ln>
        </p:spPr>
        <p:txBody>
          <a:bodyPr wrap="square">
            <a:spAutoFit/>
          </a:bodyPr>
          <a:lstStyle/>
          <a:p>
            <a:pPr lvl="0" algn="ctr"/>
            <a:r>
              <a:rPr lang="en-US" sz="1200" dirty="0">
                <a:solidFill>
                  <a:schemeClr val="bg1"/>
                </a:solidFill>
                <a:latin typeface="Calibri Light" panose="020F0302020204030204" pitchFamily="34" charset="0"/>
                <a:cs typeface="Calibri Light" panose="020F0302020204030204" pitchFamily="34" charset="0"/>
              </a:rPr>
              <a:t>Issuance of a bank guarantee or a standby letter of credit</a:t>
            </a:r>
            <a:endParaRPr lang="ru-RU" sz="1200" dirty="0">
              <a:solidFill>
                <a:schemeClr val="bg1"/>
              </a:solidFill>
              <a:latin typeface="Calibri Light" panose="020F0302020204030204" pitchFamily="34" charset="0"/>
              <a:cs typeface="Calibri Light" panose="020F0302020204030204" pitchFamily="34" charset="0"/>
            </a:endParaRPr>
          </a:p>
        </p:txBody>
      </p:sp>
      <p:cxnSp>
        <p:nvCxnSpPr>
          <p:cNvPr id="26" name="Straight Arrow Connector 25">
            <a:extLst>
              <a:ext uri="{FF2B5EF4-FFF2-40B4-BE49-F238E27FC236}">
                <a16:creationId xmlns:a16="http://schemas.microsoft.com/office/drawing/2014/main" id="{FB6247C3-C26A-4776-B587-67ECCF5FA676}"/>
              </a:ext>
            </a:extLst>
          </p:cNvPr>
          <p:cNvCxnSpPr>
            <a:cxnSpLocks/>
          </p:cNvCxnSpPr>
          <p:nvPr/>
        </p:nvCxnSpPr>
        <p:spPr>
          <a:xfrm>
            <a:off x="1569351" y="3161406"/>
            <a:ext cx="0" cy="991499"/>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Таблица 20">
            <a:extLst>
              <a:ext uri="{FF2B5EF4-FFF2-40B4-BE49-F238E27FC236}">
                <a16:creationId xmlns:a16="http://schemas.microsoft.com/office/drawing/2014/main" id="{086D6DB0-5D83-488E-8C00-C0AAC5F41380}"/>
              </a:ext>
            </a:extLst>
          </p:cNvPr>
          <p:cNvGraphicFramePr>
            <a:graphicFrameLocks noGrp="1"/>
          </p:cNvGraphicFramePr>
          <p:nvPr>
            <p:extLst/>
          </p:nvPr>
        </p:nvGraphicFramePr>
        <p:xfrm>
          <a:off x="981697" y="1758373"/>
          <a:ext cx="1177981" cy="883691"/>
        </p:xfrm>
        <a:graphic>
          <a:graphicData uri="http://schemas.openxmlformats.org/drawingml/2006/table">
            <a:tbl>
              <a:tblPr firstRow="1" bandRow="1">
                <a:tableStyleId>{69012ECD-51FC-41F1-AA8D-1B2483CD663E}</a:tableStyleId>
              </a:tblPr>
              <a:tblGrid>
                <a:gridCol w="1177981">
                  <a:extLst>
                    <a:ext uri="{9D8B030D-6E8A-4147-A177-3AD203B41FA5}">
                      <a16:colId xmlns:a16="http://schemas.microsoft.com/office/drawing/2014/main" val="20001"/>
                    </a:ext>
                  </a:extLst>
                </a:gridCol>
              </a:tblGrid>
              <a:tr h="308209">
                <a:tc>
                  <a:txBody>
                    <a:bodyPr/>
                    <a:lstStyle/>
                    <a:p>
                      <a:pPr algn="ctr"/>
                      <a:r>
                        <a:rPr lang="ru-RU" sz="1000" b="1" dirty="0">
                          <a:solidFill>
                            <a:schemeClr val="accent6">
                              <a:lumMod val="50000"/>
                            </a:schemeClr>
                          </a:solidFill>
                          <a:latin typeface="Calibri Light" panose="020F0302020204030204" pitchFamily="34" charset="0"/>
                          <a:cs typeface="Calibri Light" panose="020F0302020204030204" pitchFamily="34" charset="0"/>
                        </a:rPr>
                        <a:t>"В" </a:t>
                      </a:r>
                      <a:endParaRPr lang="ru-RU" sz="1000" b="1" i="1" dirty="0">
                        <a:solidFill>
                          <a:schemeClr val="accent6">
                            <a:lumMod val="50000"/>
                          </a:schemeClr>
                        </a:solidFill>
                        <a:latin typeface="Calibri Light" panose="020F0302020204030204" pitchFamily="34" charset="0"/>
                        <a:cs typeface="Calibri Light" panose="020F0302020204030204" pitchFamily="34" charset="0"/>
                      </a:endParaRPr>
                    </a:p>
                  </a:txBody>
                  <a:tcPr marL="68580" marR="68580" marT="34290" marB="3429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710">
                <a:tc>
                  <a:txBody>
                    <a:bodyPr/>
                    <a:lstStyle/>
                    <a:p>
                      <a:pPr algn="ctr"/>
                      <a:r>
                        <a:rPr lang="ru-RU" sz="1000" b="1" dirty="0">
                          <a:solidFill>
                            <a:schemeClr val="accent6">
                              <a:lumMod val="50000"/>
                            </a:schemeClr>
                          </a:solidFill>
                          <a:latin typeface="Calibri Light" panose="020F0302020204030204" pitchFamily="34" charset="0"/>
                          <a:cs typeface="Calibri Light" panose="020F0302020204030204" pitchFamily="34" charset="0"/>
                        </a:rPr>
                        <a:t>"В-" </a:t>
                      </a:r>
                      <a:endParaRPr lang="ru-RU" sz="1000" b="1" i="1" dirty="0">
                        <a:solidFill>
                          <a:schemeClr val="accent6">
                            <a:lumMod val="50000"/>
                          </a:schemeClr>
                        </a:solidFill>
                        <a:latin typeface="Calibri Light" panose="020F0302020204030204" pitchFamily="34" charset="0"/>
                        <a:cs typeface="Calibri Light" panose="020F0302020204030204" pitchFamily="34" charset="0"/>
                      </a:endParaRPr>
                    </a:p>
                  </a:txBody>
                  <a:tcPr marL="68580" marR="68580" marT="34290" marB="3429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772">
                <a:tc>
                  <a:txBody>
                    <a:bodyPr/>
                    <a:lstStyle/>
                    <a:p>
                      <a:pPr algn="ctr"/>
                      <a:r>
                        <a:rPr lang="ru-RU" sz="1000" b="1" dirty="0">
                          <a:solidFill>
                            <a:schemeClr val="accent6">
                              <a:lumMod val="50000"/>
                            </a:schemeClr>
                          </a:solidFill>
                          <a:latin typeface="Calibri Light" panose="020F0302020204030204" pitchFamily="34" charset="0"/>
                          <a:cs typeface="Calibri Light" panose="020F0302020204030204" pitchFamily="34" charset="0"/>
                        </a:rPr>
                        <a:t>"В3" </a:t>
                      </a:r>
                      <a:endParaRPr lang="ru-RU" sz="1000" b="1" i="1" dirty="0">
                        <a:solidFill>
                          <a:schemeClr val="accent6">
                            <a:lumMod val="50000"/>
                          </a:schemeClr>
                        </a:solidFill>
                        <a:latin typeface="Calibri Light" panose="020F0302020204030204" pitchFamily="34" charset="0"/>
                        <a:cs typeface="Calibri Light" panose="020F0302020204030204" pitchFamily="34" charset="0"/>
                      </a:endParaRPr>
                    </a:p>
                  </a:txBody>
                  <a:tcPr marL="68580" marR="68580" marT="34290" marB="3429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17" name="TextBox 116">
            <a:extLst>
              <a:ext uri="{FF2B5EF4-FFF2-40B4-BE49-F238E27FC236}">
                <a16:creationId xmlns:a16="http://schemas.microsoft.com/office/drawing/2014/main" id="{7D8411FF-CE9C-427C-B82E-4B6755BA3DE4}"/>
              </a:ext>
            </a:extLst>
          </p:cNvPr>
          <p:cNvSpPr txBox="1"/>
          <p:nvPr/>
        </p:nvSpPr>
        <p:spPr>
          <a:xfrm>
            <a:off x="650292" y="4623000"/>
            <a:ext cx="5770484" cy="461665"/>
          </a:xfrm>
          <a:prstGeom prst="rect">
            <a:avLst/>
          </a:prstGeom>
          <a:noFill/>
        </p:spPr>
        <p:txBody>
          <a:bodyPr wrap="square" lIns="0" tIns="0" rIns="0" bIns="0" rtlCol="0">
            <a:spAutoFit/>
          </a:bodyPr>
          <a:lstStyle/>
          <a:p>
            <a:r>
              <a:rPr lang="en-US" sz="1000" dirty="0">
                <a:solidFill>
                  <a:schemeClr val="accent1">
                    <a:lumMod val="50000"/>
                  </a:schemeClr>
                </a:solidFill>
                <a:latin typeface="Calibri Light" panose="020F0302020204030204" pitchFamily="34" charset="0"/>
                <a:cs typeface="Calibri Light" panose="020F0302020204030204" pitchFamily="34" charset="0"/>
              </a:rPr>
              <a:t>* or the rating of the parent organization (which owns more than 50% of the shares of a resident bank of the Republic of Kazakhstan) is not lower than "BBB" by Standard &amp; Poor's or "BBB" by Fitch or "Baa2" by </a:t>
            </a:r>
            <a:r>
              <a:rPr lang="en-US" sz="1000" dirty="0" err="1">
                <a:solidFill>
                  <a:schemeClr val="accent1">
                    <a:lumMod val="50000"/>
                  </a:schemeClr>
                </a:solidFill>
                <a:latin typeface="Calibri Light" panose="020F0302020204030204" pitchFamily="34" charset="0"/>
                <a:cs typeface="Calibri Light" panose="020F0302020204030204" pitchFamily="34" charset="0"/>
              </a:rPr>
              <a:t>Moody'sInvestorsService</a:t>
            </a:r>
            <a:endParaRPr lang="en-US" sz="1000" dirty="0">
              <a:latin typeface="Calibri Light" panose="020F0302020204030204" pitchFamily="34" charset="0"/>
              <a:cs typeface="Calibri Light" panose="020F0302020204030204" pitchFamily="34" charset="0"/>
            </a:endParaRPr>
          </a:p>
        </p:txBody>
      </p:sp>
      <p:graphicFrame>
        <p:nvGraphicFramePr>
          <p:cNvPr id="154" name="Таблица 20">
            <a:extLst>
              <a:ext uri="{FF2B5EF4-FFF2-40B4-BE49-F238E27FC236}">
                <a16:creationId xmlns:a16="http://schemas.microsoft.com/office/drawing/2014/main" id="{CCF753A7-9DA5-45A9-B516-337A8D1B6DA6}"/>
              </a:ext>
            </a:extLst>
          </p:cNvPr>
          <p:cNvGraphicFramePr>
            <a:graphicFrameLocks noGrp="1"/>
          </p:cNvGraphicFramePr>
          <p:nvPr>
            <p:extLst/>
          </p:nvPr>
        </p:nvGraphicFramePr>
        <p:xfrm>
          <a:off x="4164911" y="1779286"/>
          <a:ext cx="916849" cy="883691"/>
        </p:xfrm>
        <a:graphic>
          <a:graphicData uri="http://schemas.openxmlformats.org/drawingml/2006/table">
            <a:tbl>
              <a:tblPr firstRow="1" bandRow="1">
                <a:tableStyleId>{69012ECD-51FC-41F1-AA8D-1B2483CD663E}</a:tableStyleId>
              </a:tblPr>
              <a:tblGrid>
                <a:gridCol w="916849">
                  <a:extLst>
                    <a:ext uri="{9D8B030D-6E8A-4147-A177-3AD203B41FA5}">
                      <a16:colId xmlns:a16="http://schemas.microsoft.com/office/drawing/2014/main" val="20001"/>
                    </a:ext>
                  </a:extLst>
                </a:gridCol>
              </a:tblGrid>
              <a:tr h="308209">
                <a:tc>
                  <a:txBody>
                    <a:bodyPr/>
                    <a:lstStyle/>
                    <a:p>
                      <a:pPr algn="ctr"/>
                      <a:r>
                        <a:rPr lang="ru-RU" sz="1000" b="1" dirty="0">
                          <a:solidFill>
                            <a:schemeClr val="accent6">
                              <a:lumMod val="50000"/>
                            </a:schemeClr>
                          </a:solidFill>
                          <a:latin typeface="Calibri Light" panose="020F0302020204030204" pitchFamily="34" charset="0"/>
                          <a:cs typeface="Calibri Light" panose="020F0302020204030204" pitchFamily="34" charset="0"/>
                        </a:rPr>
                        <a:t>"В</a:t>
                      </a:r>
                      <a:r>
                        <a:rPr lang="en-US" sz="1000" b="1" dirty="0">
                          <a:solidFill>
                            <a:schemeClr val="accent6">
                              <a:lumMod val="50000"/>
                            </a:schemeClr>
                          </a:solidFill>
                          <a:latin typeface="Calibri Light" panose="020F0302020204030204" pitchFamily="34" charset="0"/>
                          <a:cs typeface="Calibri Light" panose="020F0302020204030204" pitchFamily="34" charset="0"/>
                        </a:rPr>
                        <a:t>BB</a:t>
                      </a:r>
                      <a:r>
                        <a:rPr lang="ru-RU" sz="1000" b="1" dirty="0">
                          <a:solidFill>
                            <a:schemeClr val="accent6">
                              <a:lumMod val="50000"/>
                            </a:schemeClr>
                          </a:solidFill>
                          <a:latin typeface="Calibri Light" panose="020F0302020204030204" pitchFamily="34" charset="0"/>
                          <a:cs typeface="Calibri Light" panose="020F0302020204030204" pitchFamily="34" charset="0"/>
                        </a:rPr>
                        <a:t>"  </a:t>
                      </a:r>
                      <a:endParaRPr lang="ru-RU" sz="1000" b="1" i="1" dirty="0">
                        <a:solidFill>
                          <a:schemeClr val="accent6">
                            <a:lumMod val="50000"/>
                          </a:schemeClr>
                        </a:solidFill>
                        <a:latin typeface="Calibri Light" panose="020F0302020204030204" pitchFamily="34" charset="0"/>
                        <a:cs typeface="Calibri Light" panose="020F0302020204030204" pitchFamily="34" charset="0"/>
                      </a:endParaRPr>
                    </a:p>
                  </a:txBody>
                  <a:tcPr marL="68580" marR="68580" marT="34290" marB="3429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710">
                <a:tc>
                  <a:txBody>
                    <a:bodyPr/>
                    <a:lstStyle/>
                    <a:p>
                      <a:pPr algn="ctr"/>
                      <a:r>
                        <a:rPr lang="ru-RU" sz="1000" b="1" dirty="0">
                          <a:solidFill>
                            <a:schemeClr val="accent6">
                              <a:lumMod val="50000"/>
                            </a:schemeClr>
                          </a:solidFill>
                          <a:latin typeface="Calibri Light" panose="020F0302020204030204" pitchFamily="34" charset="0"/>
                          <a:cs typeface="Calibri Light" panose="020F0302020204030204" pitchFamily="34" charset="0"/>
                        </a:rPr>
                        <a:t>"В</a:t>
                      </a:r>
                      <a:r>
                        <a:rPr lang="en-US" sz="1000" b="1" dirty="0">
                          <a:solidFill>
                            <a:schemeClr val="accent6">
                              <a:lumMod val="50000"/>
                            </a:schemeClr>
                          </a:solidFill>
                          <a:latin typeface="Calibri Light" panose="020F0302020204030204" pitchFamily="34" charset="0"/>
                          <a:cs typeface="Calibri Light" panose="020F0302020204030204" pitchFamily="34" charset="0"/>
                        </a:rPr>
                        <a:t>BB</a:t>
                      </a:r>
                      <a:r>
                        <a:rPr lang="ru-RU" sz="1000" b="1" dirty="0">
                          <a:solidFill>
                            <a:schemeClr val="accent6">
                              <a:lumMod val="50000"/>
                            </a:schemeClr>
                          </a:solidFill>
                          <a:latin typeface="Calibri Light" panose="020F0302020204030204" pitchFamily="34" charset="0"/>
                          <a:cs typeface="Calibri Light" panose="020F0302020204030204" pitchFamily="34" charset="0"/>
                        </a:rPr>
                        <a:t>" </a:t>
                      </a:r>
                      <a:endParaRPr lang="ru-RU" sz="1000" b="1" i="1" dirty="0">
                        <a:solidFill>
                          <a:schemeClr val="accent6">
                            <a:lumMod val="50000"/>
                          </a:schemeClr>
                        </a:solidFill>
                        <a:latin typeface="Calibri Light" panose="020F0302020204030204" pitchFamily="34" charset="0"/>
                        <a:cs typeface="Calibri Light" panose="020F0302020204030204" pitchFamily="34" charset="0"/>
                      </a:endParaRPr>
                    </a:p>
                  </a:txBody>
                  <a:tcPr marL="68580" marR="68580" marT="34290" marB="3429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772">
                <a:tc>
                  <a:txBody>
                    <a:bodyPr/>
                    <a:lstStyle/>
                    <a:p>
                      <a:pPr algn="ctr"/>
                      <a:r>
                        <a:rPr lang="ru-RU" sz="1000" b="1" dirty="0">
                          <a:solidFill>
                            <a:schemeClr val="accent6">
                              <a:lumMod val="50000"/>
                            </a:schemeClr>
                          </a:solidFill>
                          <a:latin typeface="Calibri Light" panose="020F0302020204030204" pitchFamily="34" charset="0"/>
                          <a:cs typeface="Calibri Light" panose="020F0302020204030204" pitchFamily="34" charset="0"/>
                        </a:rPr>
                        <a:t>"В</a:t>
                      </a:r>
                      <a:r>
                        <a:rPr lang="en-US" sz="1000" b="1" dirty="0">
                          <a:solidFill>
                            <a:schemeClr val="accent6">
                              <a:lumMod val="50000"/>
                            </a:schemeClr>
                          </a:solidFill>
                          <a:latin typeface="Calibri Light" panose="020F0302020204030204" pitchFamily="34" charset="0"/>
                          <a:cs typeface="Calibri Light" panose="020F0302020204030204" pitchFamily="34" charset="0"/>
                        </a:rPr>
                        <a:t>aa2</a:t>
                      </a:r>
                      <a:r>
                        <a:rPr lang="ru-RU" sz="1000" b="1" dirty="0">
                          <a:solidFill>
                            <a:schemeClr val="accent6">
                              <a:lumMod val="50000"/>
                            </a:schemeClr>
                          </a:solidFill>
                          <a:latin typeface="Calibri Light" panose="020F0302020204030204" pitchFamily="34" charset="0"/>
                          <a:cs typeface="Calibri Light" panose="020F0302020204030204" pitchFamily="34" charset="0"/>
                        </a:rPr>
                        <a:t>" </a:t>
                      </a:r>
                      <a:endParaRPr lang="ru-RU" sz="1000" b="1" i="1" dirty="0">
                        <a:solidFill>
                          <a:schemeClr val="accent6">
                            <a:lumMod val="50000"/>
                          </a:schemeClr>
                        </a:solidFill>
                        <a:latin typeface="Calibri Light" panose="020F0302020204030204" pitchFamily="34" charset="0"/>
                        <a:cs typeface="Calibri Light" panose="020F0302020204030204" pitchFamily="34" charset="0"/>
                      </a:endParaRPr>
                    </a:p>
                  </a:txBody>
                  <a:tcPr marL="68580" marR="68580" marT="34290" marB="3429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cxnSp>
        <p:nvCxnSpPr>
          <p:cNvPr id="158" name="Straight Arrow Connector 157">
            <a:extLst>
              <a:ext uri="{FF2B5EF4-FFF2-40B4-BE49-F238E27FC236}">
                <a16:creationId xmlns:a16="http://schemas.microsoft.com/office/drawing/2014/main" id="{AFFBC936-25DE-4F42-8CA0-B1DAB2F8B019}"/>
              </a:ext>
            </a:extLst>
          </p:cNvPr>
          <p:cNvCxnSpPr>
            <a:cxnSpLocks/>
          </p:cNvCxnSpPr>
          <p:nvPr/>
        </p:nvCxnSpPr>
        <p:spPr>
          <a:xfrm>
            <a:off x="1570687" y="2642064"/>
            <a:ext cx="0" cy="149148"/>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00B2EEEF-CB27-46FD-8E99-247B4812C372}"/>
              </a:ext>
            </a:extLst>
          </p:cNvPr>
          <p:cNvCxnSpPr>
            <a:cxnSpLocks/>
          </p:cNvCxnSpPr>
          <p:nvPr/>
        </p:nvCxnSpPr>
        <p:spPr>
          <a:xfrm>
            <a:off x="4632725" y="2648925"/>
            <a:ext cx="0" cy="149148"/>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1" name="Picture 160">
            <a:extLst>
              <a:ext uri="{FF2B5EF4-FFF2-40B4-BE49-F238E27FC236}">
                <a16:creationId xmlns:a16="http://schemas.microsoft.com/office/drawing/2014/main" id="{B057A1F3-7DAD-4925-B00C-5D2AFBFBBF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43501" y="1659930"/>
            <a:ext cx="916849" cy="364228"/>
          </a:xfrm>
          <a:prstGeom prst="rect">
            <a:avLst/>
          </a:prstGeom>
        </p:spPr>
      </p:pic>
      <p:pic>
        <p:nvPicPr>
          <p:cNvPr id="163" name="Picture 162">
            <a:extLst>
              <a:ext uri="{FF2B5EF4-FFF2-40B4-BE49-F238E27FC236}">
                <a16:creationId xmlns:a16="http://schemas.microsoft.com/office/drawing/2014/main" id="{6DE98787-E8C9-481D-AC28-3EC91AC3AC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2690" y="2098776"/>
            <a:ext cx="887051" cy="185726"/>
          </a:xfrm>
          <a:prstGeom prst="rect">
            <a:avLst/>
          </a:prstGeom>
        </p:spPr>
      </p:pic>
      <p:pic>
        <p:nvPicPr>
          <p:cNvPr id="165" name="Picture 164">
            <a:extLst>
              <a:ext uri="{FF2B5EF4-FFF2-40B4-BE49-F238E27FC236}">
                <a16:creationId xmlns:a16="http://schemas.microsoft.com/office/drawing/2014/main" id="{205B08D0-E107-4BFE-988C-0B579FF34E0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38111" y="2395443"/>
            <a:ext cx="727627" cy="203059"/>
          </a:xfrm>
          <a:prstGeom prst="rect">
            <a:avLst/>
          </a:prstGeom>
        </p:spPr>
      </p:pic>
      <p:cxnSp>
        <p:nvCxnSpPr>
          <p:cNvPr id="170" name="Straight Connector 169">
            <a:extLst>
              <a:ext uri="{FF2B5EF4-FFF2-40B4-BE49-F238E27FC236}">
                <a16:creationId xmlns:a16="http://schemas.microsoft.com/office/drawing/2014/main" id="{FEBD16D0-B00B-4096-9742-7C4CC811CFA7}"/>
              </a:ext>
            </a:extLst>
          </p:cNvPr>
          <p:cNvCxnSpPr>
            <a:cxnSpLocks/>
          </p:cNvCxnSpPr>
          <p:nvPr/>
        </p:nvCxnSpPr>
        <p:spPr>
          <a:xfrm>
            <a:off x="650292" y="2048345"/>
            <a:ext cx="573472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4E37693-ED47-417F-B764-86A74035D1CD}"/>
              </a:ext>
            </a:extLst>
          </p:cNvPr>
          <p:cNvCxnSpPr>
            <a:cxnSpLocks/>
          </p:cNvCxnSpPr>
          <p:nvPr/>
        </p:nvCxnSpPr>
        <p:spPr>
          <a:xfrm>
            <a:off x="650292" y="2336839"/>
            <a:ext cx="575299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638787D-7018-4525-9607-F6132EBEC435}"/>
              </a:ext>
            </a:extLst>
          </p:cNvPr>
          <p:cNvSpPr txBox="1"/>
          <p:nvPr/>
        </p:nvSpPr>
        <p:spPr>
          <a:xfrm>
            <a:off x="3924300" y="933213"/>
            <a:ext cx="2293533" cy="374571"/>
          </a:xfrm>
          <a:prstGeom prst="roundRect">
            <a:avLst/>
          </a:prstGeom>
          <a:solidFill>
            <a:srgbClr val="3494BA"/>
          </a:solidFill>
          <a:ln>
            <a:solidFill>
              <a:schemeClr val="bg1"/>
            </a:solidFill>
          </a:ln>
        </p:spPr>
        <p:txBody>
          <a:bodyPr wrap="square">
            <a:spAutoFit/>
          </a:bodyPr>
          <a:lstStyle>
            <a:defPPr>
              <a:defRPr lang="en-US"/>
            </a:defPPr>
            <a:lvl1pPr lvl="0" algn="ctr">
              <a:defRPr sz="1600">
                <a:latin typeface="Arial Narrow" panose="020B0606020202030204" pitchFamily="34" charset="0"/>
                <a:cs typeface="Arial" pitchFamily="34" charset="0"/>
              </a:defRPr>
            </a:lvl1pPr>
          </a:lstStyle>
          <a:p>
            <a:r>
              <a:rPr lang="en-US" b="1" dirty="0">
                <a:solidFill>
                  <a:schemeClr val="bg1"/>
                </a:solidFill>
                <a:latin typeface="Calibri Light" panose="020F0302020204030204" pitchFamily="34" charset="0"/>
                <a:cs typeface="Calibri Light" panose="020F0302020204030204" pitchFamily="34" charset="0"/>
              </a:rPr>
              <a:t>Non-resident bank </a:t>
            </a:r>
            <a:r>
              <a:rPr lang="en-US" b="1" dirty="0" smtClean="0">
                <a:solidFill>
                  <a:schemeClr val="bg1"/>
                </a:solidFill>
                <a:latin typeface="Calibri Light" panose="020F0302020204030204" pitchFamily="34" charset="0"/>
                <a:cs typeface="Calibri Light" panose="020F0302020204030204" pitchFamily="34" charset="0"/>
              </a:rPr>
              <a:t>of KZ</a:t>
            </a:r>
            <a:endParaRPr lang="ru-RU" sz="1000" b="1" dirty="0">
              <a:solidFill>
                <a:schemeClr val="bg1"/>
              </a:solidFill>
              <a:latin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C4C8872F-9C50-43BE-BC70-124F7784FEC5}"/>
              </a:ext>
            </a:extLst>
          </p:cNvPr>
          <p:cNvSpPr txBox="1"/>
          <p:nvPr/>
        </p:nvSpPr>
        <p:spPr>
          <a:xfrm>
            <a:off x="868588" y="1500164"/>
            <a:ext cx="1513572" cy="272415"/>
          </a:xfrm>
          <a:prstGeom prst="roundRect">
            <a:avLst/>
          </a:prstGeom>
          <a:solidFill>
            <a:srgbClr val="3494BA"/>
          </a:solidFill>
          <a:ln>
            <a:solidFill>
              <a:schemeClr val="bg1"/>
            </a:solidFill>
          </a:ln>
        </p:spPr>
        <p:txBody>
          <a:bodyPr wrap="square">
            <a:spAutoFit/>
          </a:bodyPr>
          <a:lstStyle>
            <a:defPPr>
              <a:defRPr lang="en-US"/>
            </a:defPPr>
            <a:lvl1pPr lvl="0" algn="ctr">
              <a:defRPr sz="1600">
                <a:latin typeface="Arial Narrow" panose="020B0606020202030204" pitchFamily="34" charset="0"/>
                <a:cs typeface="Arial" pitchFamily="34" charset="0"/>
              </a:defRPr>
            </a:lvl1pPr>
          </a:lstStyle>
          <a:p>
            <a:r>
              <a:rPr lang="en-US" sz="1000" dirty="0">
                <a:solidFill>
                  <a:schemeClr val="bg1"/>
                </a:solidFill>
                <a:latin typeface="Calibri Light" panose="020F0302020204030204" pitchFamily="34" charset="0"/>
                <a:cs typeface="Calibri Light" panose="020F0302020204030204" pitchFamily="34" charset="0"/>
              </a:rPr>
              <a:t>rating  not lower than</a:t>
            </a:r>
            <a:r>
              <a:rPr lang="ru-RU" sz="1000" b="1" dirty="0" smtClean="0">
                <a:solidFill>
                  <a:schemeClr val="bg1"/>
                </a:solidFill>
                <a:latin typeface="Calibri Light" panose="020F0302020204030204" pitchFamily="34" charset="0"/>
                <a:cs typeface="Calibri Light" panose="020F0302020204030204" pitchFamily="34" charset="0"/>
              </a:rPr>
              <a:t>:*</a:t>
            </a:r>
            <a:endParaRPr lang="ru-RU" sz="1000" b="1" dirty="0">
              <a:solidFill>
                <a:schemeClr val="bg1"/>
              </a:solidFill>
              <a:latin typeface="Calibri Light" panose="020F0302020204030204" pitchFamily="34" charset="0"/>
              <a:cs typeface="Calibri Light" panose="020F0302020204030204" pitchFamily="34" charset="0"/>
            </a:endParaRPr>
          </a:p>
        </p:txBody>
      </p:sp>
      <p:sp>
        <p:nvSpPr>
          <p:cNvPr id="23" name="TextBox 22">
            <a:extLst>
              <a:ext uri="{FF2B5EF4-FFF2-40B4-BE49-F238E27FC236}">
                <a16:creationId xmlns:a16="http://schemas.microsoft.com/office/drawing/2014/main" id="{7EFAAB97-3CCD-4A1B-AEFF-79810D83D28B}"/>
              </a:ext>
            </a:extLst>
          </p:cNvPr>
          <p:cNvSpPr txBox="1"/>
          <p:nvPr/>
        </p:nvSpPr>
        <p:spPr>
          <a:xfrm>
            <a:off x="3729741" y="1370426"/>
            <a:ext cx="1431169" cy="272415"/>
          </a:xfrm>
          <a:prstGeom prst="roundRect">
            <a:avLst/>
          </a:prstGeom>
          <a:solidFill>
            <a:srgbClr val="3494BA"/>
          </a:solidFill>
          <a:ln>
            <a:solidFill>
              <a:schemeClr val="bg1"/>
            </a:solidFill>
          </a:ln>
        </p:spPr>
        <p:txBody>
          <a:bodyPr wrap="square">
            <a:spAutoFit/>
          </a:bodyPr>
          <a:lstStyle>
            <a:defPPr>
              <a:defRPr lang="en-US"/>
            </a:defPPr>
            <a:lvl1pPr lvl="0" algn="ctr">
              <a:defRPr sz="1600">
                <a:latin typeface="Arial Narrow" panose="020B0606020202030204" pitchFamily="34" charset="0"/>
                <a:cs typeface="Arial" pitchFamily="34" charset="0"/>
              </a:defRPr>
            </a:lvl1pPr>
          </a:lstStyle>
          <a:p>
            <a:r>
              <a:rPr lang="en-US" sz="1000" dirty="0">
                <a:solidFill>
                  <a:schemeClr val="bg1"/>
                </a:solidFill>
                <a:latin typeface="Calibri Light" panose="020F0302020204030204" pitchFamily="34" charset="0"/>
                <a:cs typeface="Calibri Light" panose="020F0302020204030204" pitchFamily="34" charset="0"/>
              </a:rPr>
              <a:t>rating not lower than:</a:t>
            </a:r>
          </a:p>
        </p:txBody>
      </p:sp>
      <p:sp>
        <p:nvSpPr>
          <p:cNvPr id="24" name="TextBox 23">
            <a:extLst>
              <a:ext uri="{FF2B5EF4-FFF2-40B4-BE49-F238E27FC236}">
                <a16:creationId xmlns:a16="http://schemas.microsoft.com/office/drawing/2014/main" id="{EA351CFC-DAA0-4650-B390-1D88FB3B39E4}"/>
              </a:ext>
            </a:extLst>
          </p:cNvPr>
          <p:cNvSpPr txBox="1"/>
          <p:nvPr/>
        </p:nvSpPr>
        <p:spPr>
          <a:xfrm>
            <a:off x="5183779" y="1363957"/>
            <a:ext cx="1197090" cy="272415"/>
          </a:xfrm>
          <a:prstGeom prst="roundRect">
            <a:avLst/>
          </a:prstGeom>
          <a:solidFill>
            <a:srgbClr val="3494BA"/>
          </a:solidFill>
          <a:ln>
            <a:solidFill>
              <a:schemeClr val="bg1"/>
            </a:solidFill>
          </a:ln>
        </p:spPr>
        <p:txBody>
          <a:bodyPr wrap="square">
            <a:spAutoFit/>
          </a:bodyPr>
          <a:lstStyle>
            <a:defPPr>
              <a:defRPr lang="en-US"/>
            </a:defPPr>
            <a:lvl1pPr lvl="0" algn="ctr">
              <a:defRPr sz="1600">
                <a:latin typeface="Arial Narrow" panose="020B0606020202030204" pitchFamily="34" charset="0"/>
                <a:cs typeface="Arial" pitchFamily="34" charset="0"/>
              </a:defRPr>
            </a:lvl1pPr>
          </a:lstStyle>
          <a:p>
            <a:r>
              <a:rPr lang="en-US" sz="1000" dirty="0">
                <a:solidFill>
                  <a:schemeClr val="bg1"/>
                </a:solidFill>
                <a:latin typeface="Calibri Light" panose="020F0302020204030204" pitchFamily="34" charset="0"/>
                <a:cs typeface="Calibri Light" panose="020F0302020204030204" pitchFamily="34" charset="0"/>
              </a:rPr>
              <a:t>rating </a:t>
            </a:r>
            <a:r>
              <a:rPr lang="ru-RU" sz="1000" dirty="0">
                <a:solidFill>
                  <a:schemeClr val="bg1"/>
                </a:solidFill>
                <a:latin typeface="Calibri Light" panose="020F0302020204030204" pitchFamily="34" charset="0"/>
                <a:cs typeface="Calibri Light" panose="020F0302020204030204" pitchFamily="34" charset="0"/>
              </a:rPr>
              <a:t> </a:t>
            </a:r>
            <a:r>
              <a:rPr lang="en-US" sz="1000" b="1" dirty="0">
                <a:solidFill>
                  <a:schemeClr val="bg1"/>
                </a:solidFill>
                <a:latin typeface="Calibri Light" panose="020F0302020204030204" pitchFamily="34" charset="0"/>
                <a:cs typeface="Calibri Light" panose="020F0302020204030204" pitchFamily="34" charset="0"/>
              </a:rPr>
              <a:t>lower than</a:t>
            </a:r>
            <a:r>
              <a:rPr lang="ru-RU" sz="1000" b="1" dirty="0">
                <a:solidFill>
                  <a:schemeClr val="bg1"/>
                </a:solidFill>
                <a:latin typeface="Calibri Light" panose="020F0302020204030204" pitchFamily="34" charset="0"/>
                <a:cs typeface="Calibri Light" panose="020F0302020204030204" pitchFamily="34" charset="0"/>
              </a:rPr>
              <a:t>:</a:t>
            </a:r>
          </a:p>
        </p:txBody>
      </p:sp>
      <p:graphicFrame>
        <p:nvGraphicFramePr>
          <p:cNvPr id="25" name="Таблица 20">
            <a:extLst>
              <a:ext uri="{FF2B5EF4-FFF2-40B4-BE49-F238E27FC236}">
                <a16:creationId xmlns:a16="http://schemas.microsoft.com/office/drawing/2014/main" id="{BFC9222B-0BD0-49FE-B80D-7C054AFAC81B}"/>
              </a:ext>
            </a:extLst>
          </p:cNvPr>
          <p:cNvGraphicFramePr>
            <a:graphicFrameLocks noGrp="1"/>
          </p:cNvGraphicFramePr>
          <p:nvPr>
            <p:extLst/>
          </p:nvPr>
        </p:nvGraphicFramePr>
        <p:xfrm>
          <a:off x="5323899" y="1752432"/>
          <a:ext cx="916849" cy="883691"/>
        </p:xfrm>
        <a:graphic>
          <a:graphicData uri="http://schemas.openxmlformats.org/drawingml/2006/table">
            <a:tbl>
              <a:tblPr firstRow="1" bandRow="1">
                <a:tableStyleId>{69012ECD-51FC-41F1-AA8D-1B2483CD663E}</a:tableStyleId>
              </a:tblPr>
              <a:tblGrid>
                <a:gridCol w="916849">
                  <a:extLst>
                    <a:ext uri="{9D8B030D-6E8A-4147-A177-3AD203B41FA5}">
                      <a16:colId xmlns:a16="http://schemas.microsoft.com/office/drawing/2014/main" val="20001"/>
                    </a:ext>
                  </a:extLst>
                </a:gridCol>
              </a:tblGrid>
              <a:tr h="308209">
                <a:tc>
                  <a:txBody>
                    <a:bodyPr/>
                    <a:lstStyle/>
                    <a:p>
                      <a:pPr algn="ctr"/>
                      <a:r>
                        <a:rPr lang="ru-RU" sz="1000" b="1" dirty="0">
                          <a:solidFill>
                            <a:schemeClr val="accent6">
                              <a:lumMod val="50000"/>
                            </a:schemeClr>
                          </a:solidFill>
                          <a:latin typeface="Calibri Light" panose="020F0302020204030204" pitchFamily="34" charset="0"/>
                          <a:cs typeface="Calibri Light" panose="020F0302020204030204" pitchFamily="34" charset="0"/>
                        </a:rPr>
                        <a:t>"В</a:t>
                      </a:r>
                      <a:r>
                        <a:rPr lang="en-US" sz="1000" b="1" dirty="0">
                          <a:solidFill>
                            <a:schemeClr val="accent6">
                              <a:lumMod val="50000"/>
                            </a:schemeClr>
                          </a:solidFill>
                          <a:latin typeface="Calibri Light" panose="020F0302020204030204" pitchFamily="34" charset="0"/>
                          <a:cs typeface="Calibri Light" panose="020F0302020204030204" pitchFamily="34" charset="0"/>
                        </a:rPr>
                        <a:t>BB</a:t>
                      </a:r>
                      <a:r>
                        <a:rPr lang="ru-RU" sz="1000" b="1" dirty="0">
                          <a:solidFill>
                            <a:schemeClr val="accent6">
                              <a:lumMod val="50000"/>
                            </a:schemeClr>
                          </a:solidFill>
                          <a:latin typeface="Calibri Light" panose="020F0302020204030204" pitchFamily="34" charset="0"/>
                          <a:cs typeface="Calibri Light" panose="020F0302020204030204" pitchFamily="34" charset="0"/>
                        </a:rPr>
                        <a:t>"  </a:t>
                      </a:r>
                      <a:endParaRPr lang="ru-RU" sz="1000" b="1" i="1" dirty="0">
                        <a:solidFill>
                          <a:schemeClr val="accent6">
                            <a:lumMod val="50000"/>
                          </a:schemeClr>
                        </a:solidFill>
                        <a:latin typeface="Calibri Light" panose="020F0302020204030204" pitchFamily="34" charset="0"/>
                        <a:cs typeface="Calibri Light" panose="020F0302020204030204" pitchFamily="34" charset="0"/>
                      </a:endParaRPr>
                    </a:p>
                  </a:txBody>
                  <a:tcPr marL="68580" marR="68580" marT="34290" marB="34290" anchor="ctr">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710">
                <a:tc>
                  <a:txBody>
                    <a:bodyPr/>
                    <a:lstStyle/>
                    <a:p>
                      <a:pPr algn="ctr"/>
                      <a:r>
                        <a:rPr lang="ru-RU" sz="1000" b="1" dirty="0">
                          <a:solidFill>
                            <a:schemeClr val="accent6">
                              <a:lumMod val="50000"/>
                            </a:schemeClr>
                          </a:solidFill>
                          <a:latin typeface="Calibri Light" panose="020F0302020204030204" pitchFamily="34" charset="0"/>
                          <a:cs typeface="Calibri Light" panose="020F0302020204030204" pitchFamily="34" charset="0"/>
                        </a:rPr>
                        <a:t>"В</a:t>
                      </a:r>
                      <a:r>
                        <a:rPr lang="en-US" sz="1000" b="1" dirty="0">
                          <a:solidFill>
                            <a:schemeClr val="accent6">
                              <a:lumMod val="50000"/>
                            </a:schemeClr>
                          </a:solidFill>
                          <a:latin typeface="Calibri Light" panose="020F0302020204030204" pitchFamily="34" charset="0"/>
                          <a:cs typeface="Calibri Light" panose="020F0302020204030204" pitchFamily="34" charset="0"/>
                        </a:rPr>
                        <a:t>BB</a:t>
                      </a:r>
                      <a:r>
                        <a:rPr lang="ru-RU" sz="1000" b="1" dirty="0">
                          <a:solidFill>
                            <a:schemeClr val="accent6">
                              <a:lumMod val="50000"/>
                            </a:schemeClr>
                          </a:solidFill>
                          <a:latin typeface="Calibri Light" panose="020F0302020204030204" pitchFamily="34" charset="0"/>
                          <a:cs typeface="Calibri Light" panose="020F0302020204030204" pitchFamily="34" charset="0"/>
                        </a:rPr>
                        <a:t>" </a:t>
                      </a:r>
                      <a:endParaRPr lang="ru-RU" sz="1000" b="1" i="1" dirty="0">
                        <a:solidFill>
                          <a:schemeClr val="accent6">
                            <a:lumMod val="50000"/>
                          </a:schemeClr>
                        </a:solidFill>
                        <a:latin typeface="Calibri Light" panose="020F0302020204030204" pitchFamily="34" charset="0"/>
                        <a:cs typeface="Calibri Light" panose="020F0302020204030204" pitchFamily="34" charset="0"/>
                      </a:endParaRPr>
                    </a:p>
                  </a:txBody>
                  <a:tcPr marL="68580" marR="68580" marT="34290" marB="3429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0772">
                <a:tc>
                  <a:txBody>
                    <a:bodyPr/>
                    <a:lstStyle/>
                    <a:p>
                      <a:pPr algn="ctr"/>
                      <a:r>
                        <a:rPr lang="ru-RU" sz="1000" b="1" dirty="0">
                          <a:solidFill>
                            <a:schemeClr val="accent6">
                              <a:lumMod val="50000"/>
                            </a:schemeClr>
                          </a:solidFill>
                          <a:latin typeface="Calibri Light" panose="020F0302020204030204" pitchFamily="34" charset="0"/>
                          <a:cs typeface="Calibri Light" panose="020F0302020204030204" pitchFamily="34" charset="0"/>
                        </a:rPr>
                        <a:t>"В</a:t>
                      </a:r>
                      <a:r>
                        <a:rPr lang="en-US" sz="1000" b="1" dirty="0">
                          <a:solidFill>
                            <a:schemeClr val="accent6">
                              <a:lumMod val="50000"/>
                            </a:schemeClr>
                          </a:solidFill>
                          <a:latin typeface="Calibri Light" panose="020F0302020204030204" pitchFamily="34" charset="0"/>
                          <a:cs typeface="Calibri Light" panose="020F0302020204030204" pitchFamily="34" charset="0"/>
                        </a:rPr>
                        <a:t>aa2</a:t>
                      </a:r>
                      <a:r>
                        <a:rPr lang="ru-RU" sz="1000" b="1" dirty="0">
                          <a:solidFill>
                            <a:schemeClr val="accent6">
                              <a:lumMod val="50000"/>
                            </a:schemeClr>
                          </a:solidFill>
                          <a:latin typeface="Calibri Light" panose="020F0302020204030204" pitchFamily="34" charset="0"/>
                          <a:cs typeface="Calibri Light" panose="020F0302020204030204" pitchFamily="34" charset="0"/>
                        </a:rPr>
                        <a:t>" </a:t>
                      </a:r>
                      <a:endParaRPr lang="ru-RU" sz="1000" b="1" i="1" dirty="0">
                        <a:solidFill>
                          <a:schemeClr val="accent6">
                            <a:lumMod val="50000"/>
                          </a:schemeClr>
                        </a:solidFill>
                        <a:latin typeface="Calibri Light" panose="020F0302020204030204" pitchFamily="34" charset="0"/>
                        <a:cs typeface="Calibri Light" panose="020F0302020204030204" pitchFamily="34" charset="0"/>
                      </a:endParaRPr>
                    </a:p>
                  </a:txBody>
                  <a:tcPr marL="68580" marR="68580" marT="34290" marB="34290"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cxnSp>
        <p:nvCxnSpPr>
          <p:cNvPr id="27" name="Straight Arrow Connector 26">
            <a:extLst>
              <a:ext uri="{FF2B5EF4-FFF2-40B4-BE49-F238E27FC236}">
                <a16:creationId xmlns:a16="http://schemas.microsoft.com/office/drawing/2014/main" id="{B44895D5-B7DC-46A2-B84D-8A4655E8C6A1}"/>
              </a:ext>
            </a:extLst>
          </p:cNvPr>
          <p:cNvCxnSpPr>
            <a:cxnSpLocks/>
          </p:cNvCxnSpPr>
          <p:nvPr/>
        </p:nvCxnSpPr>
        <p:spPr>
          <a:xfrm>
            <a:off x="5792348" y="2645112"/>
            <a:ext cx="0" cy="149148"/>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ECD3A24-DDD6-4E00-8376-A0D6A8F07578}"/>
              </a:ext>
            </a:extLst>
          </p:cNvPr>
          <p:cNvCxnSpPr>
            <a:cxnSpLocks/>
          </p:cNvCxnSpPr>
          <p:nvPr/>
        </p:nvCxnSpPr>
        <p:spPr>
          <a:xfrm>
            <a:off x="5810527" y="3150780"/>
            <a:ext cx="0" cy="161553"/>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D7B9A0E-B37A-41A1-9A1D-C0B4C7B6353A}"/>
              </a:ext>
            </a:extLst>
          </p:cNvPr>
          <p:cNvSpPr txBox="1"/>
          <p:nvPr/>
        </p:nvSpPr>
        <p:spPr>
          <a:xfrm>
            <a:off x="4957896" y="3312333"/>
            <a:ext cx="1445394" cy="715089"/>
          </a:xfrm>
          <a:prstGeom prst="roundRect">
            <a:avLst/>
          </a:prstGeom>
          <a:solidFill>
            <a:schemeClr val="accent5"/>
          </a:solidFill>
          <a:ln>
            <a:solidFill>
              <a:schemeClr val="bg1"/>
            </a:solidFill>
          </a:ln>
        </p:spPr>
        <p:txBody>
          <a:bodyPr wrap="square">
            <a:spAutoFit/>
          </a:bodyPr>
          <a:lstStyle>
            <a:defPPr>
              <a:defRPr lang="en-US"/>
            </a:defPPr>
            <a:lvl1pPr lvl="0" algn="ctr">
              <a:defRPr sz="1600">
                <a:latin typeface="Arial Narrow" panose="020B0606020202030204" pitchFamily="34" charset="0"/>
                <a:cs typeface="Arial" pitchFamily="34" charset="0"/>
              </a:defRPr>
            </a:lvl1pPr>
          </a:lstStyle>
          <a:p>
            <a:r>
              <a:rPr lang="en-US" sz="1200" dirty="0">
                <a:solidFill>
                  <a:schemeClr val="bg1"/>
                </a:solidFill>
                <a:latin typeface="Calibri Light" panose="020F0302020204030204" pitchFamily="34" charset="0"/>
                <a:cs typeface="Calibri Light" panose="020F0302020204030204" pitchFamily="34" charset="0"/>
              </a:rPr>
              <a:t>issuance of a counter-guarantee by a resident bank</a:t>
            </a:r>
            <a:endParaRPr lang="ru-RU" sz="1200" dirty="0">
              <a:solidFill>
                <a:schemeClr val="bg1"/>
              </a:solidFill>
              <a:latin typeface="Calibri Light" panose="020F0302020204030204" pitchFamily="34" charset="0"/>
              <a:cs typeface="Calibri Light" panose="020F0302020204030204" pitchFamily="34" charset="0"/>
            </a:endParaRPr>
          </a:p>
        </p:txBody>
      </p:sp>
      <p:cxnSp>
        <p:nvCxnSpPr>
          <p:cNvPr id="33" name="Straight Arrow Connector 32">
            <a:extLst>
              <a:ext uri="{FF2B5EF4-FFF2-40B4-BE49-F238E27FC236}">
                <a16:creationId xmlns:a16="http://schemas.microsoft.com/office/drawing/2014/main" id="{0D94F093-2871-43E3-A4D1-0CB377045ACA}"/>
              </a:ext>
            </a:extLst>
          </p:cNvPr>
          <p:cNvCxnSpPr>
            <a:cxnSpLocks/>
          </p:cNvCxnSpPr>
          <p:nvPr/>
        </p:nvCxnSpPr>
        <p:spPr>
          <a:xfrm>
            <a:off x="5832180" y="4037024"/>
            <a:ext cx="0" cy="161553"/>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0C56859-DE46-4FF8-BA9F-25360E96885C}"/>
              </a:ext>
            </a:extLst>
          </p:cNvPr>
          <p:cNvCxnSpPr>
            <a:cxnSpLocks/>
          </p:cNvCxnSpPr>
          <p:nvPr/>
        </p:nvCxnSpPr>
        <p:spPr>
          <a:xfrm>
            <a:off x="4632725" y="3161407"/>
            <a:ext cx="0" cy="991499"/>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75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C2E8767-CD9B-CA4F-8F99-D56DB2573900}"/>
              </a:ext>
            </a:extLst>
          </p:cNvPr>
          <p:cNvSpPr/>
          <p:nvPr/>
        </p:nvSpPr>
        <p:spPr>
          <a:xfrm>
            <a:off x="771726" y="2077055"/>
            <a:ext cx="2419820" cy="227940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06" dirty="0">
              <a:solidFill>
                <a:schemeClr val="accent6">
                  <a:lumMod val="50000"/>
                </a:schemeClr>
              </a:solidFill>
              <a:latin typeface="Calibri Light" panose="020F0302020204030204" pitchFamily="34" charset="0"/>
              <a:cs typeface="Calibri Light" panose="020F0302020204030204" pitchFamily="34" charset="0"/>
            </a:endParaRPr>
          </a:p>
          <a:p>
            <a:pPr algn="ctr"/>
            <a:endParaRPr lang="ru-RU" sz="506" dirty="0">
              <a:solidFill>
                <a:schemeClr val="accent6">
                  <a:lumMod val="50000"/>
                </a:schemeClr>
              </a:solidFill>
              <a:latin typeface="Calibri Light" panose="020F0302020204030204" pitchFamily="34" charset="0"/>
              <a:cs typeface="Calibri Light" panose="020F0302020204030204" pitchFamily="34" charset="0"/>
            </a:endParaRPr>
          </a:p>
          <a:p>
            <a:pPr algn="ctr"/>
            <a:endParaRPr lang="ru-RU" sz="506" dirty="0">
              <a:solidFill>
                <a:schemeClr val="accent6">
                  <a:lumMod val="50000"/>
                </a:schemeClr>
              </a:solidFill>
              <a:latin typeface="Calibri Light" panose="020F0302020204030204" pitchFamily="34" charset="0"/>
              <a:cs typeface="Calibri Light" panose="020F0302020204030204" pitchFamily="34" charset="0"/>
            </a:endParaRPr>
          </a:p>
          <a:p>
            <a:pPr algn="ctr"/>
            <a:endParaRPr lang="ru-RU" sz="506" dirty="0">
              <a:solidFill>
                <a:schemeClr val="accent6">
                  <a:lumMod val="50000"/>
                </a:schemeClr>
              </a:solidFill>
              <a:latin typeface="Calibri Light" panose="020F0302020204030204" pitchFamily="34" charset="0"/>
              <a:cs typeface="Calibri Light" panose="020F0302020204030204" pitchFamily="34" charset="0"/>
            </a:endParaRPr>
          </a:p>
          <a:p>
            <a:pPr algn="ctr"/>
            <a:endParaRPr lang="ru-RU" sz="506" dirty="0">
              <a:solidFill>
                <a:schemeClr val="accent6">
                  <a:lumMod val="50000"/>
                </a:schemeClr>
              </a:solidFill>
              <a:latin typeface="Calibri Light" panose="020F0302020204030204" pitchFamily="34" charset="0"/>
              <a:cs typeface="Calibri Light" panose="020F0302020204030204" pitchFamily="34" charset="0"/>
            </a:endParaRPr>
          </a:p>
          <a:p>
            <a:pPr algn="ctr"/>
            <a:endParaRPr lang="ru-RU" sz="506" dirty="0">
              <a:solidFill>
                <a:schemeClr val="accent6">
                  <a:lumMod val="50000"/>
                </a:schemeClr>
              </a:solidFill>
              <a:latin typeface="Calibri Light" panose="020F0302020204030204" pitchFamily="34" charset="0"/>
              <a:cs typeface="Calibri Light" panose="020F0302020204030204" pitchFamily="34" charset="0"/>
            </a:endParaRPr>
          </a:p>
          <a:p>
            <a:pPr algn="ctr"/>
            <a:endParaRPr lang="ru-RU" sz="506" dirty="0">
              <a:solidFill>
                <a:schemeClr val="accent6">
                  <a:lumMod val="50000"/>
                </a:schemeClr>
              </a:solidFill>
              <a:latin typeface="Calibri Light" panose="020F0302020204030204" pitchFamily="34" charset="0"/>
              <a:cs typeface="Calibri Light" panose="020F0302020204030204" pitchFamily="34" charset="0"/>
            </a:endParaRPr>
          </a:p>
          <a:p>
            <a:pPr algn="ctr"/>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Rectangle: Rounded Corners 4">
            <a:extLst>
              <a:ext uri="{FF2B5EF4-FFF2-40B4-BE49-F238E27FC236}">
                <a16:creationId xmlns:a16="http://schemas.microsoft.com/office/drawing/2014/main" id="{21D1C010-A5B4-3A45-BB9C-080D594B17C1}"/>
              </a:ext>
            </a:extLst>
          </p:cNvPr>
          <p:cNvSpPr/>
          <p:nvPr/>
        </p:nvSpPr>
        <p:spPr>
          <a:xfrm>
            <a:off x="3666454" y="2077055"/>
            <a:ext cx="2419820" cy="227940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6" name="Oval 5">
            <a:extLst>
              <a:ext uri="{FF2B5EF4-FFF2-40B4-BE49-F238E27FC236}">
                <a16:creationId xmlns:a16="http://schemas.microsoft.com/office/drawing/2014/main" id="{85A2A9DA-959B-284B-B934-86369BDE1279}"/>
              </a:ext>
            </a:extLst>
          </p:cNvPr>
          <p:cNvSpPr>
            <a:spLocks noChangeAspect="1"/>
          </p:cNvSpPr>
          <p:nvPr/>
        </p:nvSpPr>
        <p:spPr>
          <a:xfrm>
            <a:off x="1583783" y="1548473"/>
            <a:ext cx="795705" cy="7957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grpSp>
        <p:nvGrpSpPr>
          <p:cNvPr id="19" name="Group 18">
            <a:extLst>
              <a:ext uri="{FF2B5EF4-FFF2-40B4-BE49-F238E27FC236}">
                <a16:creationId xmlns:a16="http://schemas.microsoft.com/office/drawing/2014/main" id="{3B1FB8CC-EE8B-4743-ACE1-82909D7B0070}"/>
              </a:ext>
            </a:extLst>
          </p:cNvPr>
          <p:cNvGrpSpPr/>
          <p:nvPr/>
        </p:nvGrpSpPr>
        <p:grpSpPr>
          <a:xfrm>
            <a:off x="4478511" y="1548473"/>
            <a:ext cx="795705" cy="795705"/>
            <a:chOff x="15919449" y="3220631"/>
            <a:chExt cx="2828436" cy="2828436"/>
          </a:xfrm>
        </p:grpSpPr>
        <p:sp>
          <p:nvSpPr>
            <p:cNvPr id="7" name="Oval 6">
              <a:extLst>
                <a:ext uri="{FF2B5EF4-FFF2-40B4-BE49-F238E27FC236}">
                  <a16:creationId xmlns:a16="http://schemas.microsoft.com/office/drawing/2014/main" id="{AD61033D-8AAB-1347-95C5-11337AEB0A60}"/>
                </a:ext>
              </a:extLst>
            </p:cNvPr>
            <p:cNvSpPr>
              <a:spLocks noChangeAspect="1"/>
            </p:cNvSpPr>
            <p:nvPr/>
          </p:nvSpPr>
          <p:spPr>
            <a:xfrm>
              <a:off x="15919449" y="3220631"/>
              <a:ext cx="2828436" cy="28284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0E996990-6837-4D49-A5A3-FDFAB4E8169C}"/>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grpSp>
      <p:sp>
        <p:nvSpPr>
          <p:cNvPr id="9" name="Freeform 1">
            <a:extLst>
              <a:ext uri="{FF2B5EF4-FFF2-40B4-BE49-F238E27FC236}">
                <a16:creationId xmlns:a16="http://schemas.microsoft.com/office/drawing/2014/main" id="{D15FA5E5-103C-D849-9389-0789470EC295}"/>
              </a:ext>
            </a:extLst>
          </p:cNvPr>
          <p:cNvSpPr>
            <a:spLocks noChangeArrowheads="1"/>
          </p:cNvSpPr>
          <p:nvPr/>
        </p:nvSpPr>
        <p:spPr bwMode="auto">
          <a:xfrm>
            <a:off x="1770494" y="1780923"/>
            <a:ext cx="422283" cy="330806"/>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grpSp>
        <p:nvGrpSpPr>
          <p:cNvPr id="12" name="Group 11">
            <a:extLst>
              <a:ext uri="{FF2B5EF4-FFF2-40B4-BE49-F238E27FC236}">
                <a16:creationId xmlns:a16="http://schemas.microsoft.com/office/drawing/2014/main" id="{26136F57-CEBE-CA42-A42A-E7C3C83CC0E9}"/>
              </a:ext>
            </a:extLst>
          </p:cNvPr>
          <p:cNvGrpSpPr/>
          <p:nvPr/>
        </p:nvGrpSpPr>
        <p:grpSpPr>
          <a:xfrm>
            <a:off x="866209" y="3216759"/>
            <a:ext cx="326973" cy="326973"/>
            <a:chOff x="5629764" y="6713334"/>
            <a:chExt cx="2828436" cy="2828436"/>
          </a:xfrm>
        </p:grpSpPr>
        <p:sp>
          <p:nvSpPr>
            <p:cNvPr id="10" name="Oval 9">
              <a:extLst>
                <a:ext uri="{FF2B5EF4-FFF2-40B4-BE49-F238E27FC236}">
                  <a16:creationId xmlns:a16="http://schemas.microsoft.com/office/drawing/2014/main" id="{528A67BD-B443-754B-B998-5E4B037C3848}"/>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11" name="Freeform 1">
              <a:extLst>
                <a:ext uri="{FF2B5EF4-FFF2-40B4-BE49-F238E27FC236}">
                  <a16:creationId xmlns:a16="http://schemas.microsoft.com/office/drawing/2014/main" id="{C4C5503E-37BD-1C4F-8BC7-87F215BB9A17}"/>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grpSp>
      <p:grpSp>
        <p:nvGrpSpPr>
          <p:cNvPr id="16" name="Group 15">
            <a:extLst>
              <a:ext uri="{FF2B5EF4-FFF2-40B4-BE49-F238E27FC236}">
                <a16:creationId xmlns:a16="http://schemas.microsoft.com/office/drawing/2014/main" id="{B165995A-A821-3244-A4E1-670A353DD96A}"/>
              </a:ext>
            </a:extLst>
          </p:cNvPr>
          <p:cNvGrpSpPr/>
          <p:nvPr/>
        </p:nvGrpSpPr>
        <p:grpSpPr>
          <a:xfrm>
            <a:off x="877331" y="2471278"/>
            <a:ext cx="326973" cy="326973"/>
            <a:chOff x="5629764" y="6713334"/>
            <a:chExt cx="2828436" cy="2828436"/>
          </a:xfrm>
        </p:grpSpPr>
        <p:sp>
          <p:nvSpPr>
            <p:cNvPr id="17" name="Oval 16">
              <a:extLst>
                <a:ext uri="{FF2B5EF4-FFF2-40B4-BE49-F238E27FC236}">
                  <a16:creationId xmlns:a16="http://schemas.microsoft.com/office/drawing/2014/main" id="{4A474388-BDCF-4C4C-9674-51074D87BA5E}"/>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18" name="Freeform 1">
              <a:extLst>
                <a:ext uri="{FF2B5EF4-FFF2-40B4-BE49-F238E27FC236}">
                  <a16:creationId xmlns:a16="http://schemas.microsoft.com/office/drawing/2014/main" id="{72961AE1-9628-5D47-AD07-D6E622051776}"/>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grpSp>
      <p:grpSp>
        <p:nvGrpSpPr>
          <p:cNvPr id="20" name="Group 19">
            <a:extLst>
              <a:ext uri="{FF2B5EF4-FFF2-40B4-BE49-F238E27FC236}">
                <a16:creationId xmlns:a16="http://schemas.microsoft.com/office/drawing/2014/main" id="{FE2BA047-A567-8C48-8A71-AB408E303CA6}"/>
              </a:ext>
            </a:extLst>
          </p:cNvPr>
          <p:cNvGrpSpPr/>
          <p:nvPr/>
        </p:nvGrpSpPr>
        <p:grpSpPr>
          <a:xfrm>
            <a:off x="3797035" y="2519412"/>
            <a:ext cx="326973" cy="326973"/>
            <a:chOff x="15919449" y="3220631"/>
            <a:chExt cx="2828436" cy="2828436"/>
          </a:xfrm>
        </p:grpSpPr>
        <p:sp>
          <p:nvSpPr>
            <p:cNvPr id="21" name="Oval 20">
              <a:extLst>
                <a:ext uri="{FF2B5EF4-FFF2-40B4-BE49-F238E27FC236}">
                  <a16:creationId xmlns:a16="http://schemas.microsoft.com/office/drawing/2014/main" id="{73A410C6-2048-B44D-86E6-61D729702EE8}"/>
                </a:ext>
              </a:extLst>
            </p:cNvPr>
            <p:cNvSpPr>
              <a:spLocks noChangeAspect="1"/>
            </p:cNvSpPr>
            <p:nvPr/>
          </p:nvSpPr>
          <p:spPr>
            <a:xfrm>
              <a:off x="15919449" y="3220631"/>
              <a:ext cx="2828436" cy="28284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C5AFCF8D-2A17-7446-AD70-591A3EEF1CB9}"/>
                </a:ext>
              </a:extLst>
            </p:cNvPr>
            <p:cNvSpPr>
              <a:spLocks noChangeArrowheads="1"/>
            </p:cNvSpPr>
            <p:nvPr/>
          </p:nvSpPr>
          <p:spPr bwMode="auto">
            <a:xfrm>
              <a:off x="16788804" y="4090604"/>
              <a:ext cx="1089725" cy="1088489"/>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1"/>
            </a:solidFill>
            <a:ln>
              <a:noFill/>
            </a:ln>
            <a:effectLst/>
          </p:spPr>
          <p:txBody>
            <a:bodyPr wrap="square" anchor="ctr">
              <a:noAutofit/>
            </a:bodyPr>
            <a:lstStyle/>
            <a:p>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grpSp>
      <p:sp>
        <p:nvSpPr>
          <p:cNvPr id="29" name="Subtitle 2">
            <a:extLst>
              <a:ext uri="{FF2B5EF4-FFF2-40B4-BE49-F238E27FC236}">
                <a16:creationId xmlns:a16="http://schemas.microsoft.com/office/drawing/2014/main" id="{AA9804C6-A1D8-8747-AB95-1FD35EA6EF47}"/>
              </a:ext>
            </a:extLst>
          </p:cNvPr>
          <p:cNvSpPr txBox="1">
            <a:spLocks/>
          </p:cNvSpPr>
          <p:nvPr/>
        </p:nvSpPr>
        <p:spPr>
          <a:xfrm>
            <a:off x="1284634" y="2447659"/>
            <a:ext cx="1905114" cy="418711"/>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100" dirty="0">
                <a:solidFill>
                  <a:schemeClr val="accent6">
                    <a:lumMod val="50000"/>
                  </a:schemeClr>
                </a:solidFill>
                <a:latin typeface="Calibri Light" panose="020F0302020204030204" pitchFamily="34" charset="0"/>
                <a:cs typeface="Calibri Light" panose="020F0302020204030204" pitchFamily="34" charset="0"/>
              </a:rPr>
              <a:t>Auction bidder did not become the winner</a:t>
            </a:r>
          </a:p>
        </p:txBody>
      </p:sp>
      <p:sp>
        <p:nvSpPr>
          <p:cNvPr id="30" name="Subtitle 2">
            <a:extLst>
              <a:ext uri="{FF2B5EF4-FFF2-40B4-BE49-F238E27FC236}">
                <a16:creationId xmlns:a16="http://schemas.microsoft.com/office/drawing/2014/main" id="{2735168F-8BC1-EE45-A03C-3A209BE79EDD}"/>
              </a:ext>
            </a:extLst>
          </p:cNvPr>
          <p:cNvSpPr txBox="1">
            <a:spLocks/>
          </p:cNvSpPr>
          <p:nvPr/>
        </p:nvSpPr>
        <p:spPr>
          <a:xfrm>
            <a:off x="1268709" y="3084030"/>
            <a:ext cx="1905114" cy="621844"/>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100" dirty="0">
                <a:solidFill>
                  <a:schemeClr val="accent6">
                    <a:lumMod val="50000"/>
                  </a:schemeClr>
                </a:solidFill>
                <a:latin typeface="Calibri Light" panose="020F0302020204030204" pitchFamily="34" charset="0"/>
                <a:cs typeface="Calibri Light" panose="020F0302020204030204" pitchFamily="34" charset="0"/>
              </a:rPr>
              <a:t>The winner of the auction signed the PPA and provided the PPA performance bond</a:t>
            </a:r>
          </a:p>
        </p:txBody>
      </p:sp>
      <p:sp>
        <p:nvSpPr>
          <p:cNvPr id="32" name="Subtitle 2">
            <a:extLst>
              <a:ext uri="{FF2B5EF4-FFF2-40B4-BE49-F238E27FC236}">
                <a16:creationId xmlns:a16="http://schemas.microsoft.com/office/drawing/2014/main" id="{25271559-286A-CE4F-ABFF-12037B1DCFDF}"/>
              </a:ext>
            </a:extLst>
          </p:cNvPr>
          <p:cNvSpPr txBox="1">
            <a:spLocks/>
          </p:cNvSpPr>
          <p:nvPr/>
        </p:nvSpPr>
        <p:spPr>
          <a:xfrm>
            <a:off x="4224507" y="2434893"/>
            <a:ext cx="1881936" cy="621844"/>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100" dirty="0">
                <a:solidFill>
                  <a:schemeClr val="accent6">
                    <a:lumMod val="50000"/>
                  </a:schemeClr>
                </a:solidFill>
                <a:latin typeface="Calibri Light" panose="020F0302020204030204" pitchFamily="34" charset="0"/>
                <a:cs typeface="Calibri Light" panose="020F0302020204030204" pitchFamily="34" charset="0"/>
              </a:rPr>
              <a:t>The winner avoided  signing PPA and / or did not provide PPA performance bond</a:t>
            </a:r>
          </a:p>
        </p:txBody>
      </p:sp>
      <p:sp>
        <p:nvSpPr>
          <p:cNvPr id="35" name="Rectangle 34">
            <a:extLst>
              <a:ext uri="{FF2B5EF4-FFF2-40B4-BE49-F238E27FC236}">
                <a16:creationId xmlns:a16="http://schemas.microsoft.com/office/drawing/2014/main" id="{33421916-ABBE-4515-A859-AC519E680022}"/>
              </a:ext>
            </a:extLst>
          </p:cNvPr>
          <p:cNvSpPr/>
          <p:nvPr/>
        </p:nvSpPr>
        <p:spPr>
          <a:xfrm>
            <a:off x="829365" y="-30003"/>
            <a:ext cx="5935340" cy="707886"/>
          </a:xfrm>
          <a:prstGeom prst="rect">
            <a:avLst/>
          </a:prstGeom>
        </p:spPr>
        <p:txBody>
          <a:bodyPr wrap="square">
            <a:spAutoFit/>
          </a:bodyPr>
          <a:lstStyle/>
          <a:p>
            <a:r>
              <a:rPr lang="en-US" sz="2000" b="1" dirty="0">
                <a:solidFill>
                  <a:schemeClr val="accent6">
                    <a:lumMod val="50000"/>
                  </a:schemeClr>
                </a:solidFill>
                <a:latin typeface="Calibri Light" panose="020F0302020204030204" pitchFamily="34" charset="0"/>
                <a:cs typeface="Calibri Light" panose="020F0302020204030204" pitchFamily="34" charset="0"/>
              </a:rPr>
              <a:t>Conditions for returning or retaining the financial guarantee for an auction bid</a:t>
            </a:r>
            <a:endParaRPr lang="ru-RU" sz="20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45" name="TextBox 44">
            <a:extLst>
              <a:ext uri="{FF2B5EF4-FFF2-40B4-BE49-F238E27FC236}">
                <a16:creationId xmlns:a16="http://schemas.microsoft.com/office/drawing/2014/main" id="{DBE46A31-35C0-4518-B604-06EBBF5ABABD}"/>
              </a:ext>
            </a:extLst>
          </p:cNvPr>
          <p:cNvSpPr txBox="1"/>
          <p:nvPr/>
        </p:nvSpPr>
        <p:spPr>
          <a:xfrm>
            <a:off x="1193182" y="1148052"/>
            <a:ext cx="1999190" cy="307777"/>
          </a:xfrm>
          <a:prstGeom prst="rect">
            <a:avLst/>
          </a:prstGeom>
          <a:noFill/>
        </p:spPr>
        <p:txBody>
          <a:bodyPr wrap="square" rtlCol="0">
            <a:spAutoFit/>
          </a:bodyPr>
          <a:lstStyle/>
          <a:p>
            <a:r>
              <a:rPr lang="en-US" sz="1400" b="1" dirty="0" smtClean="0">
                <a:solidFill>
                  <a:schemeClr val="accent1">
                    <a:lumMod val="50000"/>
                  </a:schemeClr>
                </a:solidFill>
                <a:latin typeface="Calibri Light" panose="020F0302020204030204" pitchFamily="34" charset="0"/>
                <a:cs typeface="Calibri Light" panose="020F0302020204030204" pitchFamily="34" charset="0"/>
              </a:rPr>
              <a:t>Conditions for return</a:t>
            </a:r>
            <a:endParaRPr lang="ru-RU" sz="1400" b="1"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46" name="TextBox 45">
            <a:extLst>
              <a:ext uri="{FF2B5EF4-FFF2-40B4-BE49-F238E27FC236}">
                <a16:creationId xmlns:a16="http://schemas.microsoft.com/office/drawing/2014/main" id="{0AE07990-9E89-4AAC-97A5-34430670BB87}"/>
              </a:ext>
            </a:extLst>
          </p:cNvPr>
          <p:cNvSpPr txBox="1"/>
          <p:nvPr/>
        </p:nvSpPr>
        <p:spPr>
          <a:xfrm>
            <a:off x="3558255" y="1148051"/>
            <a:ext cx="2636215" cy="307777"/>
          </a:xfrm>
          <a:prstGeom prst="rect">
            <a:avLst/>
          </a:prstGeom>
          <a:noFill/>
        </p:spPr>
        <p:txBody>
          <a:bodyPr wrap="square" rtlCol="0">
            <a:spAutoFit/>
          </a:bodyPr>
          <a:lstStyle/>
          <a:p>
            <a:pPr algn="ctr"/>
            <a:r>
              <a:rPr lang="en-US" sz="1400" b="1" dirty="0">
                <a:solidFill>
                  <a:schemeClr val="accent1">
                    <a:lumMod val="50000"/>
                  </a:schemeClr>
                </a:solidFill>
                <a:latin typeface="Calibri Light" panose="020F0302020204030204" pitchFamily="34" charset="0"/>
                <a:cs typeface="Calibri Light" panose="020F0302020204030204" pitchFamily="34" charset="0"/>
              </a:rPr>
              <a:t>Conditions for retaining </a:t>
            </a:r>
            <a:r>
              <a:rPr lang="ru-RU" sz="1400" b="1" dirty="0" smtClean="0">
                <a:solidFill>
                  <a:schemeClr val="accent1">
                    <a:lumMod val="50000"/>
                  </a:schemeClr>
                </a:solidFill>
                <a:latin typeface="Calibri Light" panose="020F0302020204030204" pitchFamily="34" charset="0"/>
                <a:cs typeface="Calibri Light" panose="020F0302020204030204" pitchFamily="34" charset="0"/>
              </a:rPr>
              <a:t>*</a:t>
            </a:r>
            <a:endParaRPr lang="ru-RU" sz="1400" b="1"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24" name="Subtitle 2">
            <a:extLst>
              <a:ext uri="{FF2B5EF4-FFF2-40B4-BE49-F238E27FC236}">
                <a16:creationId xmlns:a16="http://schemas.microsoft.com/office/drawing/2014/main" id="{21A27FE4-88BB-467E-BD3E-16178C398D00}"/>
              </a:ext>
            </a:extLst>
          </p:cNvPr>
          <p:cNvSpPr txBox="1">
            <a:spLocks/>
          </p:cNvSpPr>
          <p:nvPr/>
        </p:nvSpPr>
        <p:spPr>
          <a:xfrm>
            <a:off x="791271" y="4747008"/>
            <a:ext cx="5295003" cy="198330"/>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ru-RU" sz="1000" dirty="0">
                <a:solidFill>
                  <a:schemeClr val="accent6">
                    <a:lumMod val="50000"/>
                  </a:schemeClr>
                </a:solidFill>
                <a:latin typeface="Calibri Light" panose="020F0302020204030204" pitchFamily="34" charset="0"/>
                <a:cs typeface="Calibri Light" panose="020F0302020204030204" pitchFamily="34" charset="0"/>
              </a:rPr>
              <a:t>*</a:t>
            </a:r>
            <a:r>
              <a:rPr lang="en-US" sz="1000" b="1" dirty="0">
                <a:solidFill>
                  <a:schemeClr val="accent6">
                    <a:lumMod val="50000"/>
                  </a:schemeClr>
                </a:solidFill>
                <a:latin typeface="Calibri Light" panose="020F0302020204030204" pitchFamily="34" charset="0"/>
                <a:cs typeface="Calibri Light" panose="020F0302020204030204" pitchFamily="34" charset="0"/>
              </a:rPr>
              <a:t>The FSC will present the claim for payment to the bank</a:t>
            </a:r>
            <a:endParaRPr lang="en-US" sz="675" dirty="0">
              <a:solidFill>
                <a:schemeClr val="accent6">
                  <a:lumMod val="50000"/>
                </a:schemeClr>
              </a:solidFill>
              <a:latin typeface="Calibri Light" panose="020F0302020204030204" pitchFamily="34" charset="0"/>
              <a:ea typeface="Open Sans Light" panose="020B0306030504020204" pitchFamily="34" charset="0"/>
              <a:cs typeface="Calibri Light" panose="020F0302020204030204" pitchFamily="34" charset="0"/>
            </a:endParaRPr>
          </a:p>
        </p:txBody>
      </p:sp>
    </p:spTree>
    <p:extLst>
      <p:ext uri="{BB962C8B-B14F-4D97-AF65-F5344CB8AC3E}">
        <p14:creationId xmlns:p14="http://schemas.microsoft.com/office/powerpoint/2010/main" val="299633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0040">
            <a:extLst>
              <a:ext uri="{FF2B5EF4-FFF2-40B4-BE49-F238E27FC236}">
                <a16:creationId xmlns:a16="http://schemas.microsoft.com/office/drawing/2014/main" id="{C354158D-1600-6A4C-A6C5-04F4785BA029}"/>
              </a:ext>
            </a:extLst>
          </p:cNvPr>
          <p:cNvSpPr/>
          <p:nvPr/>
        </p:nvSpPr>
        <p:spPr>
          <a:xfrm>
            <a:off x="-71" y="2380976"/>
            <a:ext cx="6858071" cy="0"/>
          </a:xfrm>
          <a:prstGeom prst="line">
            <a:avLst/>
          </a:prstGeom>
          <a:noFill/>
          <a:ln w="63500" cap="flat">
            <a:solidFill>
              <a:srgbClr val="E5E5E5"/>
            </a:solidFill>
            <a:prstDash val="solid"/>
            <a:miter lim="400000"/>
          </a:ln>
          <a:effectLst/>
        </p:spPr>
        <p:txBody>
          <a:bodyPr wrap="square" lIns="20097" tIns="20097" rIns="20097" bIns="20097" numCol="1" anchor="ctr">
            <a:noAutofit/>
          </a:bodyPr>
          <a:lstStyle/>
          <a:p>
            <a:endParaRPr sz="1424"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42" name="Shape 10041">
            <a:extLst>
              <a:ext uri="{FF2B5EF4-FFF2-40B4-BE49-F238E27FC236}">
                <a16:creationId xmlns:a16="http://schemas.microsoft.com/office/drawing/2014/main" id="{C29407D9-DB6E-E249-B4EF-CFF5EB6C5C88}"/>
              </a:ext>
            </a:extLst>
          </p:cNvPr>
          <p:cNvSpPr/>
          <p:nvPr/>
        </p:nvSpPr>
        <p:spPr>
          <a:xfrm>
            <a:off x="966990" y="2170643"/>
            <a:ext cx="420665" cy="420665"/>
          </a:xfrm>
          <a:prstGeom prst="ellipse">
            <a:avLst/>
          </a:prstGeom>
          <a:solidFill>
            <a:schemeClr val="accent1">
              <a:lumMod val="60000"/>
              <a:lumOff val="40000"/>
            </a:schemeClr>
          </a:solidFill>
          <a:ln w="12700" cap="flat">
            <a:noFill/>
            <a:miter lim="400000"/>
          </a:ln>
          <a:effectLst/>
        </p:spPr>
        <p:txBody>
          <a:bodyPr wrap="square" lIns="0" tIns="0" rIns="0" bIns="0" numCol="1" anchor="t">
            <a:noAutofit/>
          </a:bodyPr>
          <a:lstStyle/>
          <a:p>
            <a:endParaRPr sz="1424" dirty="0">
              <a:solidFill>
                <a:schemeClr val="accent6">
                  <a:lumMod val="50000"/>
                </a:schemeClr>
              </a:solidFill>
              <a:latin typeface="Calibri Light" panose="020F0302020204030204" pitchFamily="34" charset="0"/>
              <a:cs typeface="Calibri Light" panose="020F0302020204030204" pitchFamily="34" charset="0"/>
            </a:endParaRPr>
          </a:p>
        </p:txBody>
      </p:sp>
      <p:graphicFrame>
        <p:nvGraphicFramePr>
          <p:cNvPr id="40" name="Chart 10044">
            <a:extLst>
              <a:ext uri="{FF2B5EF4-FFF2-40B4-BE49-F238E27FC236}">
                <a16:creationId xmlns:a16="http://schemas.microsoft.com/office/drawing/2014/main" id="{D78AA218-BBF5-7C40-9C32-7EE6E5B6B9A8}"/>
              </a:ext>
            </a:extLst>
          </p:cNvPr>
          <p:cNvGraphicFramePr/>
          <p:nvPr>
            <p:extLst>
              <p:ext uri="{D42A27DB-BD31-4B8C-83A1-F6EECF244321}">
                <p14:modId xmlns:p14="http://schemas.microsoft.com/office/powerpoint/2010/main" val="1011403806"/>
              </p:ext>
            </p:extLst>
          </p:nvPr>
        </p:nvGraphicFramePr>
        <p:xfrm>
          <a:off x="646877" y="996381"/>
          <a:ext cx="1060889" cy="1060889"/>
        </p:xfrm>
        <a:graphic>
          <a:graphicData uri="http://schemas.openxmlformats.org/drawingml/2006/chart">
            <c:chart xmlns:c="http://schemas.openxmlformats.org/drawingml/2006/chart" xmlns:r="http://schemas.openxmlformats.org/officeDocument/2006/relationships" r:id="rId2"/>
          </a:graphicData>
        </a:graphic>
      </p:graphicFrame>
      <p:sp>
        <p:nvSpPr>
          <p:cNvPr id="41" name="Shape 10045">
            <a:extLst>
              <a:ext uri="{FF2B5EF4-FFF2-40B4-BE49-F238E27FC236}">
                <a16:creationId xmlns:a16="http://schemas.microsoft.com/office/drawing/2014/main" id="{A159DC5B-EEC8-7540-8AF6-CA8DA9129A5A}"/>
              </a:ext>
            </a:extLst>
          </p:cNvPr>
          <p:cNvSpPr/>
          <p:nvPr/>
        </p:nvSpPr>
        <p:spPr>
          <a:xfrm>
            <a:off x="776311" y="1125815"/>
            <a:ext cx="802021" cy="802021"/>
          </a:xfrm>
          <a:prstGeom prst="ellipse">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lvl1pPr>
          </a:lstStyle>
          <a:p>
            <a:endParaRPr sz="1582"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3" name="Shape 10051">
            <a:extLst>
              <a:ext uri="{FF2B5EF4-FFF2-40B4-BE49-F238E27FC236}">
                <a16:creationId xmlns:a16="http://schemas.microsoft.com/office/drawing/2014/main" id="{B7E0E386-CD3F-E645-A613-8BA8D06FB1C9}"/>
              </a:ext>
            </a:extLst>
          </p:cNvPr>
          <p:cNvSpPr/>
          <p:nvPr/>
        </p:nvSpPr>
        <p:spPr>
          <a:xfrm>
            <a:off x="2468487" y="2170643"/>
            <a:ext cx="420665" cy="420665"/>
          </a:xfrm>
          <a:prstGeom prst="ellipse">
            <a:avLst/>
          </a:prstGeom>
          <a:solidFill>
            <a:schemeClr val="accent2"/>
          </a:solidFill>
          <a:ln w="12700" cap="flat">
            <a:noFill/>
            <a:miter lim="400000"/>
          </a:ln>
          <a:effectLst/>
        </p:spPr>
        <p:txBody>
          <a:bodyPr wrap="square" lIns="0" tIns="0" rIns="0" bIns="0" numCol="1" anchor="t">
            <a:noAutofit/>
          </a:bodyPr>
          <a:lstStyle/>
          <a:p>
            <a:endParaRPr sz="1424" dirty="0">
              <a:solidFill>
                <a:schemeClr val="accent6">
                  <a:lumMod val="50000"/>
                </a:schemeClr>
              </a:solidFill>
              <a:latin typeface="Calibri Light" panose="020F0302020204030204" pitchFamily="34" charset="0"/>
              <a:cs typeface="Calibri Light" panose="020F0302020204030204" pitchFamily="34" charset="0"/>
            </a:endParaRPr>
          </a:p>
        </p:txBody>
      </p:sp>
      <p:graphicFrame>
        <p:nvGraphicFramePr>
          <p:cNvPr id="31" name="Chart 10054">
            <a:extLst>
              <a:ext uri="{FF2B5EF4-FFF2-40B4-BE49-F238E27FC236}">
                <a16:creationId xmlns:a16="http://schemas.microsoft.com/office/drawing/2014/main" id="{6D9817EB-7503-BD4E-A3B9-11FD13E031EC}"/>
              </a:ext>
            </a:extLst>
          </p:cNvPr>
          <p:cNvGraphicFramePr/>
          <p:nvPr>
            <p:extLst>
              <p:ext uri="{D42A27DB-BD31-4B8C-83A1-F6EECF244321}">
                <p14:modId xmlns:p14="http://schemas.microsoft.com/office/powerpoint/2010/main" val="332492732"/>
              </p:ext>
            </p:extLst>
          </p:nvPr>
        </p:nvGraphicFramePr>
        <p:xfrm>
          <a:off x="2148375" y="996381"/>
          <a:ext cx="1060889" cy="1060889"/>
        </p:xfrm>
        <a:graphic>
          <a:graphicData uri="http://schemas.openxmlformats.org/drawingml/2006/chart">
            <c:chart xmlns:c="http://schemas.openxmlformats.org/drawingml/2006/chart" xmlns:r="http://schemas.openxmlformats.org/officeDocument/2006/relationships" r:id="rId3"/>
          </a:graphicData>
        </a:graphic>
      </p:graphicFrame>
      <p:sp>
        <p:nvSpPr>
          <p:cNvPr id="32" name="Shape 10055">
            <a:extLst>
              <a:ext uri="{FF2B5EF4-FFF2-40B4-BE49-F238E27FC236}">
                <a16:creationId xmlns:a16="http://schemas.microsoft.com/office/drawing/2014/main" id="{2EF412FE-62E6-8C40-A6FB-3637CCAE268C}"/>
              </a:ext>
            </a:extLst>
          </p:cNvPr>
          <p:cNvSpPr/>
          <p:nvPr/>
        </p:nvSpPr>
        <p:spPr>
          <a:xfrm>
            <a:off x="2277809" y="1125815"/>
            <a:ext cx="802021" cy="802021"/>
          </a:xfrm>
          <a:prstGeom prst="ellipse">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lvl1pPr>
          </a:lstStyle>
          <a:p>
            <a:endParaRPr sz="1582"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24" name="Shape 10061">
            <a:extLst>
              <a:ext uri="{FF2B5EF4-FFF2-40B4-BE49-F238E27FC236}">
                <a16:creationId xmlns:a16="http://schemas.microsoft.com/office/drawing/2014/main" id="{3B780867-821F-A24C-B9D9-3FF54FCC5F11}"/>
              </a:ext>
            </a:extLst>
          </p:cNvPr>
          <p:cNvSpPr/>
          <p:nvPr/>
        </p:nvSpPr>
        <p:spPr>
          <a:xfrm>
            <a:off x="3968676" y="2170643"/>
            <a:ext cx="420665" cy="420665"/>
          </a:xfrm>
          <a:prstGeom prst="ellipse">
            <a:avLst/>
          </a:prstGeom>
          <a:solidFill>
            <a:schemeClr val="accent3"/>
          </a:solidFill>
          <a:ln w="12700" cap="flat">
            <a:noFill/>
            <a:miter lim="400000"/>
          </a:ln>
          <a:effectLst/>
        </p:spPr>
        <p:txBody>
          <a:bodyPr wrap="square" lIns="0" tIns="0" rIns="0" bIns="0" numCol="1" anchor="t">
            <a:noAutofit/>
          </a:bodyPr>
          <a:lstStyle/>
          <a:p>
            <a:endParaRPr sz="1424" dirty="0">
              <a:solidFill>
                <a:schemeClr val="accent6">
                  <a:lumMod val="50000"/>
                </a:schemeClr>
              </a:solidFill>
              <a:latin typeface="Calibri Light" panose="020F0302020204030204" pitchFamily="34" charset="0"/>
              <a:cs typeface="Calibri Light" panose="020F0302020204030204" pitchFamily="34" charset="0"/>
            </a:endParaRPr>
          </a:p>
        </p:txBody>
      </p:sp>
      <p:graphicFrame>
        <p:nvGraphicFramePr>
          <p:cNvPr id="22" name="Chart 10064">
            <a:extLst>
              <a:ext uri="{FF2B5EF4-FFF2-40B4-BE49-F238E27FC236}">
                <a16:creationId xmlns:a16="http://schemas.microsoft.com/office/drawing/2014/main" id="{96B632C9-BFCA-CA4B-9D95-5DF97EFEBCED}"/>
              </a:ext>
            </a:extLst>
          </p:cNvPr>
          <p:cNvGraphicFramePr/>
          <p:nvPr>
            <p:extLst>
              <p:ext uri="{D42A27DB-BD31-4B8C-83A1-F6EECF244321}">
                <p14:modId xmlns:p14="http://schemas.microsoft.com/office/powerpoint/2010/main" val="1066198995"/>
              </p:ext>
            </p:extLst>
          </p:nvPr>
        </p:nvGraphicFramePr>
        <p:xfrm>
          <a:off x="3648563" y="996381"/>
          <a:ext cx="1060889" cy="1060889"/>
        </p:xfrm>
        <a:graphic>
          <a:graphicData uri="http://schemas.openxmlformats.org/drawingml/2006/chart">
            <c:chart xmlns:c="http://schemas.openxmlformats.org/drawingml/2006/chart" xmlns:r="http://schemas.openxmlformats.org/officeDocument/2006/relationships" r:id="rId4"/>
          </a:graphicData>
        </a:graphic>
      </p:graphicFrame>
      <p:sp>
        <p:nvSpPr>
          <p:cNvPr id="23" name="Shape 10065">
            <a:extLst>
              <a:ext uri="{FF2B5EF4-FFF2-40B4-BE49-F238E27FC236}">
                <a16:creationId xmlns:a16="http://schemas.microsoft.com/office/drawing/2014/main" id="{ABF0410E-2F1C-BB47-9AC9-ED5B4BE5A191}"/>
              </a:ext>
            </a:extLst>
          </p:cNvPr>
          <p:cNvSpPr/>
          <p:nvPr/>
        </p:nvSpPr>
        <p:spPr>
          <a:xfrm>
            <a:off x="3777997" y="1125815"/>
            <a:ext cx="802021" cy="802021"/>
          </a:xfrm>
          <a:prstGeom prst="ellipse">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lvl1pPr>
          </a:lstStyle>
          <a:p>
            <a:endParaRPr sz="1582"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15" name="Shape 10071">
            <a:extLst>
              <a:ext uri="{FF2B5EF4-FFF2-40B4-BE49-F238E27FC236}">
                <a16:creationId xmlns:a16="http://schemas.microsoft.com/office/drawing/2014/main" id="{A8EEE600-4259-F544-A948-73B6324E67AA}"/>
              </a:ext>
            </a:extLst>
          </p:cNvPr>
          <p:cNvSpPr/>
          <p:nvPr/>
        </p:nvSpPr>
        <p:spPr>
          <a:xfrm>
            <a:off x="5470173" y="2170643"/>
            <a:ext cx="420665" cy="420665"/>
          </a:xfrm>
          <a:prstGeom prst="ellipse">
            <a:avLst/>
          </a:prstGeom>
          <a:solidFill>
            <a:srgbClr val="3494BA"/>
          </a:solidFill>
          <a:ln w="12700" cap="flat">
            <a:noFill/>
            <a:miter lim="400000"/>
          </a:ln>
          <a:effectLst/>
        </p:spPr>
        <p:txBody>
          <a:bodyPr wrap="square" lIns="0" tIns="0" rIns="0" bIns="0" numCol="1" anchor="t">
            <a:noAutofit/>
          </a:bodyPr>
          <a:lstStyle/>
          <a:p>
            <a:endParaRPr sz="1424" dirty="0">
              <a:solidFill>
                <a:schemeClr val="accent6">
                  <a:lumMod val="50000"/>
                </a:schemeClr>
              </a:solidFill>
              <a:latin typeface="Calibri Light" panose="020F0302020204030204" pitchFamily="34" charset="0"/>
              <a:cs typeface="Calibri Light" panose="020F0302020204030204" pitchFamily="34" charset="0"/>
            </a:endParaRPr>
          </a:p>
        </p:txBody>
      </p:sp>
      <p:graphicFrame>
        <p:nvGraphicFramePr>
          <p:cNvPr id="13" name="Chart 10074">
            <a:extLst>
              <a:ext uri="{FF2B5EF4-FFF2-40B4-BE49-F238E27FC236}">
                <a16:creationId xmlns:a16="http://schemas.microsoft.com/office/drawing/2014/main" id="{BE485DA5-323A-7C4E-A528-85D1421415AC}"/>
              </a:ext>
            </a:extLst>
          </p:cNvPr>
          <p:cNvGraphicFramePr/>
          <p:nvPr>
            <p:extLst>
              <p:ext uri="{D42A27DB-BD31-4B8C-83A1-F6EECF244321}">
                <p14:modId xmlns:p14="http://schemas.microsoft.com/office/powerpoint/2010/main" val="3858367622"/>
              </p:ext>
            </p:extLst>
          </p:nvPr>
        </p:nvGraphicFramePr>
        <p:xfrm>
          <a:off x="5150061" y="996381"/>
          <a:ext cx="1060890" cy="1060889"/>
        </p:xfrm>
        <a:graphic>
          <a:graphicData uri="http://schemas.openxmlformats.org/drawingml/2006/chart">
            <c:chart xmlns:c="http://schemas.openxmlformats.org/drawingml/2006/chart" xmlns:r="http://schemas.openxmlformats.org/officeDocument/2006/relationships" r:id="rId5"/>
          </a:graphicData>
        </a:graphic>
      </p:graphicFrame>
      <p:sp>
        <p:nvSpPr>
          <p:cNvPr id="14" name="Shape 10075">
            <a:extLst>
              <a:ext uri="{FF2B5EF4-FFF2-40B4-BE49-F238E27FC236}">
                <a16:creationId xmlns:a16="http://schemas.microsoft.com/office/drawing/2014/main" id="{A3A1A5B3-42C3-6D4D-8668-A43555DFAAF8}"/>
              </a:ext>
            </a:extLst>
          </p:cNvPr>
          <p:cNvSpPr/>
          <p:nvPr/>
        </p:nvSpPr>
        <p:spPr>
          <a:xfrm>
            <a:off x="5279495" y="1125815"/>
            <a:ext cx="802021" cy="802021"/>
          </a:xfrm>
          <a:prstGeom prst="ellipse">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lvl1pPr>
          </a:lstStyle>
          <a:p>
            <a:endParaRPr sz="1582"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44" name="Shape 6806">
            <a:extLst>
              <a:ext uri="{FF2B5EF4-FFF2-40B4-BE49-F238E27FC236}">
                <a16:creationId xmlns:a16="http://schemas.microsoft.com/office/drawing/2014/main" id="{30C07F3B-BBE4-AC4B-9A59-F65A5BE9B42D}"/>
              </a:ext>
            </a:extLst>
          </p:cNvPr>
          <p:cNvSpPr/>
          <p:nvPr/>
        </p:nvSpPr>
        <p:spPr>
          <a:xfrm>
            <a:off x="1022306" y="1383963"/>
            <a:ext cx="310034" cy="2857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5724" tIns="12862" rIns="25724" bIns="12862" numCol="1" anchor="ctr">
            <a:sp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algn="ctr"/>
            <a:r>
              <a:rPr lang="es-ES" sz="1688" b="1" dirty="0">
                <a:solidFill>
                  <a:schemeClr val="accent6">
                    <a:lumMod val="50000"/>
                  </a:schemeClr>
                </a:solidFill>
                <a:latin typeface="Calibri Light" panose="020F0302020204030204" pitchFamily="34" charset="0"/>
                <a:ea typeface="Lato Light" panose="020F0502020204030203" pitchFamily="34" charset="0"/>
                <a:cs typeface="Calibri Light" panose="020F0302020204030204" pitchFamily="34" charset="0"/>
              </a:rPr>
              <a:t>0%</a:t>
            </a:r>
            <a:endParaRPr sz="1688" b="1" dirty="0">
              <a:solidFill>
                <a:schemeClr val="accent6">
                  <a:lumMod val="50000"/>
                </a:schemeClr>
              </a:solidFill>
              <a:latin typeface="Calibri Light" panose="020F0302020204030204" pitchFamily="34" charset="0"/>
              <a:ea typeface="Lato Light" panose="020F0502020204030203" pitchFamily="34" charset="0"/>
              <a:cs typeface="Calibri Light" panose="020F0302020204030204" pitchFamily="34" charset="0"/>
            </a:endParaRPr>
          </a:p>
        </p:txBody>
      </p:sp>
      <p:sp>
        <p:nvSpPr>
          <p:cNvPr id="45" name="Shape 6806">
            <a:extLst>
              <a:ext uri="{FF2B5EF4-FFF2-40B4-BE49-F238E27FC236}">
                <a16:creationId xmlns:a16="http://schemas.microsoft.com/office/drawing/2014/main" id="{0DA1EBF8-E2EA-B048-9848-B0C6BE4DC132}"/>
              </a:ext>
            </a:extLst>
          </p:cNvPr>
          <p:cNvSpPr/>
          <p:nvPr/>
        </p:nvSpPr>
        <p:spPr>
          <a:xfrm>
            <a:off x="2470858" y="1383963"/>
            <a:ext cx="417435" cy="2857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5724" tIns="12862" rIns="25724" bIns="12862" numCol="1" anchor="ctr">
            <a:sp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algn="ctr"/>
            <a:r>
              <a:rPr lang="es-ES" sz="1688" b="1" dirty="0">
                <a:solidFill>
                  <a:schemeClr val="accent6">
                    <a:lumMod val="50000"/>
                  </a:schemeClr>
                </a:solidFill>
                <a:latin typeface="Calibri Light" panose="020F0302020204030204" pitchFamily="34" charset="0"/>
                <a:ea typeface="Lato Light" panose="020F0502020204030203" pitchFamily="34" charset="0"/>
                <a:cs typeface="Calibri Light" panose="020F0302020204030204" pitchFamily="34" charset="0"/>
              </a:rPr>
              <a:t>30%</a:t>
            </a:r>
            <a:endParaRPr sz="1688" b="1" dirty="0">
              <a:solidFill>
                <a:schemeClr val="accent6">
                  <a:lumMod val="50000"/>
                </a:schemeClr>
              </a:solidFill>
              <a:latin typeface="Calibri Light" panose="020F0302020204030204" pitchFamily="34" charset="0"/>
              <a:ea typeface="Lato Light" panose="020F0502020204030203" pitchFamily="34" charset="0"/>
              <a:cs typeface="Calibri Light" panose="020F0302020204030204" pitchFamily="34" charset="0"/>
            </a:endParaRPr>
          </a:p>
        </p:txBody>
      </p:sp>
      <p:sp>
        <p:nvSpPr>
          <p:cNvPr id="46" name="Shape 6806">
            <a:extLst>
              <a:ext uri="{FF2B5EF4-FFF2-40B4-BE49-F238E27FC236}">
                <a16:creationId xmlns:a16="http://schemas.microsoft.com/office/drawing/2014/main" id="{7740C8B2-0451-694C-A2C4-3FED216D724E}"/>
              </a:ext>
            </a:extLst>
          </p:cNvPr>
          <p:cNvSpPr/>
          <p:nvPr/>
        </p:nvSpPr>
        <p:spPr>
          <a:xfrm>
            <a:off x="3970292" y="1383963"/>
            <a:ext cx="417435" cy="2857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5724" tIns="12862" rIns="25724" bIns="12862" numCol="1" anchor="ctr">
            <a:sp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algn="ctr"/>
            <a:r>
              <a:rPr lang="es-ES" sz="1688" b="1" dirty="0">
                <a:solidFill>
                  <a:schemeClr val="accent6">
                    <a:lumMod val="50000"/>
                  </a:schemeClr>
                </a:solidFill>
                <a:latin typeface="Calibri Light" panose="020F0302020204030204" pitchFamily="34" charset="0"/>
                <a:ea typeface="Lato Light" panose="020F0502020204030203" pitchFamily="34" charset="0"/>
                <a:cs typeface="Calibri Light" panose="020F0302020204030204" pitchFamily="34" charset="0"/>
              </a:rPr>
              <a:t>70%</a:t>
            </a:r>
            <a:endParaRPr sz="1688" b="1" dirty="0">
              <a:solidFill>
                <a:schemeClr val="accent6">
                  <a:lumMod val="50000"/>
                </a:schemeClr>
              </a:solidFill>
              <a:latin typeface="Calibri Light" panose="020F0302020204030204" pitchFamily="34" charset="0"/>
              <a:ea typeface="Lato Light" panose="020F0502020204030203" pitchFamily="34" charset="0"/>
              <a:cs typeface="Calibri Light" panose="020F0302020204030204" pitchFamily="34" charset="0"/>
            </a:endParaRPr>
          </a:p>
        </p:txBody>
      </p:sp>
      <p:sp>
        <p:nvSpPr>
          <p:cNvPr id="47" name="Shape 6806">
            <a:extLst>
              <a:ext uri="{FF2B5EF4-FFF2-40B4-BE49-F238E27FC236}">
                <a16:creationId xmlns:a16="http://schemas.microsoft.com/office/drawing/2014/main" id="{A9AEE9F4-FA91-6F47-9C57-B99A9A3E095A}"/>
              </a:ext>
            </a:extLst>
          </p:cNvPr>
          <p:cNvSpPr/>
          <p:nvPr/>
        </p:nvSpPr>
        <p:spPr>
          <a:xfrm>
            <a:off x="5418260" y="1383963"/>
            <a:ext cx="524836" cy="2857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25724" tIns="12862" rIns="25724" bIns="12862" numCol="1" anchor="ctr">
            <a:sp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algn="ctr"/>
            <a:r>
              <a:rPr lang="es-ES" sz="1688" b="1" dirty="0">
                <a:solidFill>
                  <a:schemeClr val="accent6">
                    <a:lumMod val="50000"/>
                  </a:schemeClr>
                </a:solidFill>
                <a:latin typeface="Calibri Light" panose="020F0302020204030204" pitchFamily="34" charset="0"/>
                <a:ea typeface="Lato Light" panose="020F0502020204030203" pitchFamily="34" charset="0"/>
                <a:cs typeface="Calibri Light" panose="020F0302020204030204" pitchFamily="34" charset="0"/>
              </a:rPr>
              <a:t>100%</a:t>
            </a:r>
            <a:endParaRPr sz="1688" b="1" dirty="0">
              <a:solidFill>
                <a:schemeClr val="accent6">
                  <a:lumMod val="50000"/>
                </a:schemeClr>
              </a:solidFill>
              <a:latin typeface="Calibri Light" panose="020F0302020204030204" pitchFamily="34" charset="0"/>
              <a:ea typeface="Lato Light" panose="020F0502020204030203" pitchFamily="34" charset="0"/>
              <a:cs typeface="Calibri Light" panose="020F0302020204030204" pitchFamily="34" charset="0"/>
            </a:endParaRPr>
          </a:p>
        </p:txBody>
      </p:sp>
      <p:sp>
        <p:nvSpPr>
          <p:cNvPr id="50" name="Subtitle 2">
            <a:extLst>
              <a:ext uri="{FF2B5EF4-FFF2-40B4-BE49-F238E27FC236}">
                <a16:creationId xmlns:a16="http://schemas.microsoft.com/office/drawing/2014/main" id="{D776B417-59EC-4E42-B01C-FB1955DB17BA}"/>
              </a:ext>
            </a:extLst>
          </p:cNvPr>
          <p:cNvSpPr txBox="1">
            <a:spLocks/>
          </p:cNvSpPr>
          <p:nvPr/>
        </p:nvSpPr>
        <p:spPr>
          <a:xfrm>
            <a:off x="74645" y="3075404"/>
            <a:ext cx="1915886" cy="1495416"/>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900" dirty="0">
                <a:solidFill>
                  <a:schemeClr val="accent6">
                    <a:lumMod val="50000"/>
                  </a:schemeClr>
                </a:solidFill>
                <a:latin typeface="Calibri Light" panose="020F0302020204030204" pitchFamily="34" charset="0"/>
                <a:cs typeface="Calibri Light" panose="020F0302020204030204" pitchFamily="34" charset="0"/>
              </a:rPr>
              <a:t>The financial security is fully refundable upon </a:t>
            </a:r>
            <a:r>
              <a:rPr lang="en-US" sz="900" b="1" dirty="0">
                <a:solidFill>
                  <a:schemeClr val="accent6">
                    <a:lumMod val="50000"/>
                  </a:schemeClr>
                </a:solidFill>
                <a:latin typeface="Calibri Light" panose="020F0302020204030204" pitchFamily="34" charset="0"/>
                <a:cs typeface="Calibri Light" panose="020F0302020204030204" pitchFamily="34" charset="0"/>
              </a:rPr>
              <a:t>timely commissioning </a:t>
            </a:r>
            <a:r>
              <a:rPr lang="en-US" sz="900" dirty="0">
                <a:solidFill>
                  <a:schemeClr val="accent6">
                    <a:lumMod val="50000"/>
                  </a:schemeClr>
                </a:solidFill>
                <a:latin typeface="Calibri Light" panose="020F0302020204030204" pitchFamily="34" charset="0"/>
                <a:cs typeface="Calibri Light" panose="020F0302020204030204" pitchFamily="34" charset="0"/>
              </a:rPr>
              <a:t>of newly commissioned generating units with a maneuverable generation mode within </a:t>
            </a:r>
            <a:r>
              <a:rPr lang="en-US" sz="900" u="sng" dirty="0">
                <a:solidFill>
                  <a:schemeClr val="accent6">
                    <a:lumMod val="50000"/>
                  </a:schemeClr>
                </a:solidFill>
                <a:latin typeface="Calibri Light" panose="020F0302020204030204" pitchFamily="34" charset="0"/>
                <a:cs typeface="Calibri Light" panose="020F0302020204030204" pitchFamily="34" charset="0"/>
              </a:rPr>
              <a:t>10 working days </a:t>
            </a:r>
            <a:r>
              <a:rPr lang="en-US" sz="900" dirty="0">
                <a:solidFill>
                  <a:schemeClr val="accent6">
                    <a:lumMod val="50000"/>
                  </a:schemeClr>
                </a:solidFill>
                <a:latin typeface="Calibri Light" panose="020F0302020204030204" pitchFamily="34" charset="0"/>
                <a:cs typeface="Calibri Light" panose="020F0302020204030204" pitchFamily="34" charset="0"/>
              </a:rPr>
              <a:t>from the date of commissioning of newly commissioned generating plants with a maneuverable generation mode</a:t>
            </a:r>
            <a:endParaRPr lang="ru-RU" sz="900" dirty="0">
              <a:solidFill>
                <a:schemeClr val="accent6">
                  <a:lumMod val="50000"/>
                </a:schemeClr>
              </a:solidFill>
              <a:latin typeface="Calibri Light" panose="020F0302020204030204" pitchFamily="34" charset="0"/>
              <a:cs typeface="Calibri Light" panose="020F0302020204030204" pitchFamily="34" charset="0"/>
            </a:endParaRPr>
          </a:p>
          <a:p>
            <a:pPr>
              <a:lnSpc>
                <a:spcPts val="985"/>
              </a:lnSpc>
            </a:pPr>
            <a:endParaRPr lang="en-US" sz="675" dirty="0">
              <a:solidFill>
                <a:schemeClr val="accent6">
                  <a:lumMod val="50000"/>
                </a:schemeClr>
              </a:solidFill>
              <a:latin typeface="Calibri Light" panose="020F0302020204030204" pitchFamily="34" charset="0"/>
              <a:ea typeface="Open Sans Light" panose="020B0306030504020204" pitchFamily="34" charset="0"/>
              <a:cs typeface="Calibri Light" panose="020F0302020204030204" pitchFamily="34" charset="0"/>
            </a:endParaRPr>
          </a:p>
        </p:txBody>
      </p:sp>
      <p:sp>
        <p:nvSpPr>
          <p:cNvPr id="54" name="Subtitle 2">
            <a:extLst>
              <a:ext uri="{FF2B5EF4-FFF2-40B4-BE49-F238E27FC236}">
                <a16:creationId xmlns:a16="http://schemas.microsoft.com/office/drawing/2014/main" id="{A7941A8F-2288-8342-B989-7081A8AE7BFE}"/>
              </a:ext>
            </a:extLst>
          </p:cNvPr>
          <p:cNvSpPr txBox="1">
            <a:spLocks/>
          </p:cNvSpPr>
          <p:nvPr/>
        </p:nvSpPr>
        <p:spPr>
          <a:xfrm>
            <a:off x="3900197" y="3042784"/>
            <a:ext cx="2957803" cy="948139"/>
          </a:xfrm>
          <a:prstGeom prst="roundRect">
            <a:avLst/>
          </a:prstGeom>
          <a:noFill/>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900" dirty="0">
                <a:solidFill>
                  <a:schemeClr val="accent6">
                    <a:lumMod val="50000"/>
                  </a:schemeClr>
                </a:solidFill>
                <a:latin typeface="Calibri Light" panose="020F0302020204030204" pitchFamily="34" charset="0"/>
                <a:cs typeface="Calibri Light" panose="020F0302020204030204" pitchFamily="34" charset="0"/>
              </a:rPr>
              <a:t>70% (in case 30% of the financial collateral was withheld earlier) or 100% of the collateral amount is withheld in case a copy of the facility acceptance certificate is not provided within </a:t>
            </a:r>
            <a:r>
              <a:rPr lang="en-US" sz="900" b="1" dirty="0">
                <a:solidFill>
                  <a:schemeClr val="accent6">
                    <a:lumMod val="50000"/>
                  </a:schemeClr>
                </a:solidFill>
                <a:latin typeface="Calibri Light" panose="020F0302020204030204" pitchFamily="34" charset="0"/>
                <a:cs typeface="Calibri Light" panose="020F0302020204030204" pitchFamily="34" charset="0"/>
              </a:rPr>
              <a:t>36 months for </a:t>
            </a:r>
            <a:r>
              <a:rPr lang="en-US" sz="900" b="1" dirty="0" smtClean="0">
                <a:solidFill>
                  <a:schemeClr val="accent6">
                    <a:lumMod val="50000"/>
                  </a:schemeClr>
                </a:solidFill>
                <a:latin typeface="Calibri Light" panose="020F0302020204030204" pitchFamily="34" charset="0"/>
                <a:cs typeface="Calibri Light" panose="020F0302020204030204" pitchFamily="34" charset="0"/>
              </a:rPr>
              <a:t>gas </a:t>
            </a:r>
            <a:r>
              <a:rPr lang="en-US" sz="900" b="1" dirty="0">
                <a:solidFill>
                  <a:schemeClr val="accent6">
                    <a:lumMod val="50000"/>
                  </a:schemeClr>
                </a:solidFill>
                <a:latin typeface="Calibri Light" panose="020F0302020204030204" pitchFamily="34" charset="0"/>
                <a:cs typeface="Calibri Light" panose="020F0302020204030204" pitchFamily="34" charset="0"/>
              </a:rPr>
              <a:t>power plants </a:t>
            </a:r>
            <a:r>
              <a:rPr lang="en-US" sz="900" dirty="0">
                <a:solidFill>
                  <a:schemeClr val="accent6">
                    <a:lumMod val="50000"/>
                  </a:schemeClr>
                </a:solidFill>
                <a:latin typeface="Calibri Light" panose="020F0302020204030204" pitchFamily="34" charset="0"/>
                <a:cs typeface="Calibri Light" panose="020F0302020204030204" pitchFamily="34" charset="0"/>
              </a:rPr>
              <a:t>from the date of signing the power capacity purchase agreement</a:t>
            </a:r>
            <a:endParaRPr lang="en-US" sz="900" b="1" dirty="0">
              <a:solidFill>
                <a:schemeClr val="accent6">
                  <a:lumMod val="50000"/>
                </a:schemeClr>
              </a:solidFill>
              <a:latin typeface="Calibri Light" panose="020F0302020204030204" pitchFamily="34" charset="0"/>
              <a:ea typeface="Open Sans Light" panose="020B0306030504020204" pitchFamily="34" charset="0"/>
              <a:cs typeface="Calibri Light" panose="020F0302020204030204" pitchFamily="34" charset="0"/>
            </a:endParaRPr>
          </a:p>
        </p:txBody>
      </p:sp>
      <p:sp>
        <p:nvSpPr>
          <p:cNvPr id="55" name="TextBox 54">
            <a:extLst>
              <a:ext uri="{FF2B5EF4-FFF2-40B4-BE49-F238E27FC236}">
                <a16:creationId xmlns:a16="http://schemas.microsoft.com/office/drawing/2014/main" id="{B592AC48-18DC-EB4E-B7EB-62E3ECC0757A}"/>
              </a:ext>
            </a:extLst>
          </p:cNvPr>
          <p:cNvSpPr txBox="1"/>
          <p:nvPr/>
        </p:nvSpPr>
        <p:spPr>
          <a:xfrm>
            <a:off x="3463410" y="2711573"/>
            <a:ext cx="1654619" cy="246221"/>
          </a:xfrm>
          <a:prstGeom prst="rect">
            <a:avLst/>
          </a:prstGeom>
          <a:noFill/>
        </p:spPr>
        <p:txBody>
          <a:bodyPr wrap="none" rtlCol="0" anchor="ctr" anchorCtr="0">
            <a:spAutoFit/>
          </a:bodyPr>
          <a:lstStyle/>
          <a:p>
            <a:pPr algn="ctr"/>
            <a:r>
              <a:rPr lang="ru-RU" sz="1000" b="1" dirty="0">
                <a:solidFill>
                  <a:schemeClr val="accent6">
                    <a:lumMod val="50000"/>
                  </a:schemeClr>
                </a:solidFill>
                <a:latin typeface="Calibri Light" panose="020F0302020204030204" pitchFamily="34" charset="0"/>
                <a:cs typeface="Calibri Light" panose="020F0302020204030204" pitchFamily="34" charset="0"/>
              </a:rPr>
              <a:t>70% </a:t>
            </a:r>
            <a:r>
              <a:rPr lang="en-US" sz="1000" b="1" dirty="0" smtClean="0">
                <a:solidFill>
                  <a:schemeClr val="accent6">
                    <a:lumMod val="50000"/>
                  </a:schemeClr>
                </a:solidFill>
                <a:latin typeface="Calibri Light" panose="020F0302020204030204" pitchFamily="34" charset="0"/>
                <a:cs typeface="Calibri Light" panose="020F0302020204030204" pitchFamily="34" charset="0"/>
              </a:rPr>
              <a:t>of </a:t>
            </a:r>
            <a:r>
              <a:rPr lang="en-US" sz="1000" b="1" dirty="0">
                <a:solidFill>
                  <a:schemeClr val="accent6">
                    <a:lumMod val="50000"/>
                  </a:schemeClr>
                </a:solidFill>
                <a:latin typeface="Calibri Light" panose="020F0302020204030204" pitchFamily="34" charset="0"/>
                <a:cs typeface="Calibri Light" panose="020F0302020204030204" pitchFamily="34" charset="0"/>
              </a:rPr>
              <a:t>the collateral amount</a:t>
            </a:r>
          </a:p>
        </p:txBody>
      </p:sp>
      <p:sp>
        <p:nvSpPr>
          <p:cNvPr id="58" name="TextBox 57">
            <a:extLst>
              <a:ext uri="{FF2B5EF4-FFF2-40B4-BE49-F238E27FC236}">
                <a16:creationId xmlns:a16="http://schemas.microsoft.com/office/drawing/2014/main" id="{2200862D-4839-6840-AB26-39C066D6E06E}"/>
              </a:ext>
            </a:extLst>
          </p:cNvPr>
          <p:cNvSpPr txBox="1"/>
          <p:nvPr/>
        </p:nvSpPr>
        <p:spPr>
          <a:xfrm>
            <a:off x="5069299" y="2719077"/>
            <a:ext cx="1747593" cy="246221"/>
          </a:xfrm>
          <a:prstGeom prst="rect">
            <a:avLst/>
          </a:prstGeom>
          <a:noFill/>
        </p:spPr>
        <p:txBody>
          <a:bodyPr wrap="none" rtlCol="0" anchor="ctr" anchorCtr="0">
            <a:spAutoFit/>
          </a:bodyPr>
          <a:lstStyle/>
          <a:p>
            <a:pPr algn="ctr"/>
            <a:r>
              <a:rPr lang="ru-RU" sz="1000" b="1" dirty="0">
                <a:solidFill>
                  <a:schemeClr val="accent6">
                    <a:lumMod val="50000"/>
                  </a:schemeClr>
                </a:solidFill>
                <a:latin typeface="Calibri Light" panose="020F0302020204030204" pitchFamily="34" charset="0"/>
                <a:cs typeface="Calibri Light" panose="020F0302020204030204" pitchFamily="34" charset="0"/>
              </a:rPr>
              <a:t>100 % </a:t>
            </a:r>
            <a:r>
              <a:rPr lang="en-US" sz="1000" b="1" dirty="0" smtClean="0">
                <a:solidFill>
                  <a:schemeClr val="accent6">
                    <a:lumMod val="50000"/>
                  </a:schemeClr>
                </a:solidFill>
                <a:latin typeface="Calibri Light" panose="020F0302020204030204" pitchFamily="34" charset="0"/>
                <a:cs typeface="Calibri Light" panose="020F0302020204030204" pitchFamily="34" charset="0"/>
              </a:rPr>
              <a:t>of </a:t>
            </a:r>
            <a:r>
              <a:rPr lang="en-US" sz="1000" b="1" dirty="0">
                <a:solidFill>
                  <a:schemeClr val="accent6">
                    <a:lumMod val="50000"/>
                  </a:schemeClr>
                </a:solidFill>
                <a:latin typeface="Calibri Light" panose="020F0302020204030204" pitchFamily="34" charset="0"/>
                <a:cs typeface="Calibri Light" panose="020F0302020204030204" pitchFamily="34" charset="0"/>
              </a:rPr>
              <a:t>the collateral amount</a:t>
            </a:r>
          </a:p>
        </p:txBody>
      </p:sp>
      <p:sp>
        <p:nvSpPr>
          <p:cNvPr id="34" name="TextBox 33">
            <a:extLst>
              <a:ext uri="{FF2B5EF4-FFF2-40B4-BE49-F238E27FC236}">
                <a16:creationId xmlns:a16="http://schemas.microsoft.com/office/drawing/2014/main" id="{5A3645AB-27AC-43FE-9F5E-FA331FA566F1}"/>
              </a:ext>
            </a:extLst>
          </p:cNvPr>
          <p:cNvSpPr txBox="1"/>
          <p:nvPr/>
        </p:nvSpPr>
        <p:spPr>
          <a:xfrm>
            <a:off x="477704" y="2714991"/>
            <a:ext cx="1391728" cy="246221"/>
          </a:xfrm>
          <a:prstGeom prst="rect">
            <a:avLst/>
          </a:prstGeom>
          <a:noFill/>
        </p:spPr>
        <p:txBody>
          <a:bodyPr wrap="none" rtlCol="0" anchor="ctr" anchorCtr="0">
            <a:spAutoFit/>
          </a:bodyPr>
          <a:lstStyle/>
          <a:p>
            <a:pPr algn="just"/>
            <a:r>
              <a:rPr lang="en-US" sz="1000" b="1" dirty="0">
                <a:solidFill>
                  <a:schemeClr val="accent6">
                    <a:lumMod val="50000"/>
                  </a:schemeClr>
                </a:solidFill>
                <a:latin typeface="Calibri Light" panose="020F0302020204030204" pitchFamily="34" charset="0"/>
                <a:cs typeface="Calibri Light" panose="020F0302020204030204" pitchFamily="34" charset="0"/>
              </a:rPr>
              <a:t>0% of collateral amount</a:t>
            </a:r>
            <a:endParaRPr lang="ru-RU" sz="10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5" name="TextBox 34">
            <a:extLst>
              <a:ext uri="{FF2B5EF4-FFF2-40B4-BE49-F238E27FC236}">
                <a16:creationId xmlns:a16="http://schemas.microsoft.com/office/drawing/2014/main" id="{E0E9E5A3-B0CF-4875-A3DE-AD47B3A5B2A2}"/>
              </a:ext>
            </a:extLst>
          </p:cNvPr>
          <p:cNvSpPr txBox="1"/>
          <p:nvPr/>
        </p:nvSpPr>
        <p:spPr>
          <a:xfrm>
            <a:off x="1908699" y="2714991"/>
            <a:ext cx="1654620" cy="246221"/>
          </a:xfrm>
          <a:prstGeom prst="rect">
            <a:avLst/>
          </a:prstGeom>
          <a:noFill/>
        </p:spPr>
        <p:txBody>
          <a:bodyPr wrap="none" rtlCol="0" anchor="ctr" anchorCtr="0">
            <a:spAutoFit/>
          </a:bodyPr>
          <a:lstStyle/>
          <a:p>
            <a:pPr algn="just"/>
            <a:r>
              <a:rPr lang="en-US" sz="1000" b="1" dirty="0">
                <a:solidFill>
                  <a:schemeClr val="accent6">
                    <a:lumMod val="50000"/>
                  </a:schemeClr>
                </a:solidFill>
                <a:latin typeface="Calibri Light" panose="020F0302020204030204" pitchFamily="34" charset="0"/>
                <a:cs typeface="Calibri Light" panose="020F0302020204030204" pitchFamily="34" charset="0"/>
              </a:rPr>
              <a:t>30% of the collateral amount</a:t>
            </a:r>
            <a:endParaRPr lang="ru-RU" sz="10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6" name="Subtitle 2">
            <a:extLst>
              <a:ext uri="{FF2B5EF4-FFF2-40B4-BE49-F238E27FC236}">
                <a16:creationId xmlns:a16="http://schemas.microsoft.com/office/drawing/2014/main" id="{C8BB17CC-1E8B-4822-8916-7454702D20C6}"/>
              </a:ext>
            </a:extLst>
          </p:cNvPr>
          <p:cNvSpPr txBox="1">
            <a:spLocks/>
          </p:cNvSpPr>
          <p:nvPr/>
        </p:nvSpPr>
        <p:spPr>
          <a:xfrm>
            <a:off x="2026688" y="3077652"/>
            <a:ext cx="1941988" cy="1344478"/>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900" dirty="0">
                <a:solidFill>
                  <a:schemeClr val="accent6">
                    <a:lumMod val="50000"/>
                  </a:schemeClr>
                </a:solidFill>
                <a:latin typeface="Calibri Light" panose="020F0302020204030204" pitchFamily="34" charset="0"/>
                <a:cs typeface="Calibri Light" panose="020F0302020204030204" pitchFamily="34" charset="0"/>
              </a:rPr>
              <a:t>30% of the collateral amount is withheld in case of failure to provide a copy of the notification of the beginning of construction and installation within </a:t>
            </a:r>
            <a:r>
              <a:rPr lang="en-US" sz="900" b="1" dirty="0">
                <a:solidFill>
                  <a:schemeClr val="accent6">
                    <a:lumMod val="50000"/>
                  </a:schemeClr>
                </a:solidFill>
                <a:latin typeface="Calibri Light" panose="020F0302020204030204" pitchFamily="34" charset="0"/>
                <a:cs typeface="Calibri Light" panose="020F0302020204030204" pitchFamily="34" charset="0"/>
              </a:rPr>
              <a:t>18 months for </a:t>
            </a:r>
            <a:r>
              <a:rPr lang="en-US" sz="900" b="1" dirty="0" smtClean="0">
                <a:solidFill>
                  <a:schemeClr val="accent6">
                    <a:lumMod val="50000"/>
                  </a:schemeClr>
                </a:solidFill>
                <a:latin typeface="Calibri Light" panose="020F0302020204030204" pitchFamily="34" charset="0"/>
                <a:cs typeface="Calibri Light" panose="020F0302020204030204" pitchFamily="34" charset="0"/>
              </a:rPr>
              <a:t>gas </a:t>
            </a:r>
            <a:r>
              <a:rPr lang="en-US" sz="900" b="1" dirty="0">
                <a:solidFill>
                  <a:schemeClr val="accent6">
                    <a:lumMod val="50000"/>
                  </a:schemeClr>
                </a:solidFill>
                <a:latin typeface="Calibri Light" panose="020F0302020204030204" pitchFamily="34" charset="0"/>
                <a:cs typeface="Calibri Light" panose="020F0302020204030204" pitchFamily="34" charset="0"/>
              </a:rPr>
              <a:t>power plants </a:t>
            </a:r>
            <a:r>
              <a:rPr lang="en-US" sz="900" dirty="0">
                <a:solidFill>
                  <a:schemeClr val="accent6">
                    <a:lumMod val="50000"/>
                  </a:schemeClr>
                </a:solidFill>
                <a:latin typeface="Calibri Light" panose="020F0302020204030204" pitchFamily="34" charset="0"/>
                <a:cs typeface="Calibri Light" panose="020F0302020204030204" pitchFamily="34" charset="0"/>
              </a:rPr>
              <a:t>from the date of signing the contract for the purchase of electric power</a:t>
            </a:r>
            <a:r>
              <a:rPr lang="en-US" sz="900" b="1" dirty="0">
                <a:solidFill>
                  <a:schemeClr val="accent6">
                    <a:lumMod val="50000"/>
                  </a:schemeClr>
                </a:solidFill>
                <a:latin typeface="Calibri Light" panose="020F0302020204030204" pitchFamily="34" charset="0"/>
                <a:cs typeface="Calibri Light" panose="020F0302020204030204" pitchFamily="34" charset="0"/>
              </a:rPr>
              <a:t/>
            </a:r>
            <a:br>
              <a:rPr lang="en-US" sz="900" b="1" dirty="0">
                <a:solidFill>
                  <a:schemeClr val="accent6">
                    <a:lumMod val="50000"/>
                  </a:schemeClr>
                </a:solidFill>
                <a:latin typeface="Calibri Light" panose="020F0302020204030204" pitchFamily="34" charset="0"/>
                <a:cs typeface="Calibri Light" panose="020F0302020204030204" pitchFamily="34" charset="0"/>
              </a:rPr>
            </a:br>
            <a:endParaRPr lang="en-US" sz="900" b="1" dirty="0">
              <a:solidFill>
                <a:schemeClr val="accent6">
                  <a:lumMod val="50000"/>
                </a:schemeClr>
              </a:solidFill>
              <a:latin typeface="Calibri Light" panose="020F0302020204030204" pitchFamily="34" charset="0"/>
              <a:ea typeface="Open Sans Light" panose="020B0306030504020204" pitchFamily="34" charset="0"/>
              <a:cs typeface="Calibri Light" panose="020F0302020204030204" pitchFamily="34" charset="0"/>
            </a:endParaRPr>
          </a:p>
        </p:txBody>
      </p:sp>
      <p:sp>
        <p:nvSpPr>
          <p:cNvPr id="37" name="Rectangle 36">
            <a:extLst>
              <a:ext uri="{FF2B5EF4-FFF2-40B4-BE49-F238E27FC236}">
                <a16:creationId xmlns:a16="http://schemas.microsoft.com/office/drawing/2014/main" id="{A908971A-AE71-4799-8623-4C30C13A2044}"/>
              </a:ext>
            </a:extLst>
          </p:cNvPr>
          <p:cNvSpPr/>
          <p:nvPr/>
        </p:nvSpPr>
        <p:spPr>
          <a:xfrm>
            <a:off x="797906" y="134519"/>
            <a:ext cx="6188607" cy="400110"/>
          </a:xfrm>
          <a:prstGeom prst="rect">
            <a:avLst/>
          </a:prstGeom>
        </p:spPr>
        <p:txBody>
          <a:bodyPr wrap="square">
            <a:spAutoFit/>
          </a:bodyPr>
          <a:lstStyle/>
          <a:p>
            <a:r>
              <a:rPr lang="en-US" sz="2000" b="1" dirty="0">
                <a:solidFill>
                  <a:schemeClr val="accent6">
                    <a:lumMod val="50000"/>
                  </a:schemeClr>
                </a:solidFill>
                <a:latin typeface="Calibri Light" panose="020F0302020204030204" pitchFamily="34" charset="0"/>
                <a:cs typeface="Calibri Light" panose="020F0302020204030204" pitchFamily="34" charset="0"/>
              </a:rPr>
              <a:t>Conditions for retaining the PPA performance bond</a:t>
            </a:r>
            <a:endParaRPr lang="ru-RU" sz="20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9" name="Freeform 4848">
            <a:extLst>
              <a:ext uri="{FF2B5EF4-FFF2-40B4-BE49-F238E27FC236}">
                <a16:creationId xmlns:a16="http://schemas.microsoft.com/office/drawing/2014/main" id="{0D4DCC88-7D03-425F-888E-349D0AF44456}"/>
              </a:ext>
            </a:extLst>
          </p:cNvPr>
          <p:cNvSpPr>
            <a:spLocks noEditPoints="1"/>
          </p:cNvSpPr>
          <p:nvPr/>
        </p:nvSpPr>
        <p:spPr bwMode="auto">
          <a:xfrm>
            <a:off x="2554714" y="2263876"/>
            <a:ext cx="263861" cy="213231"/>
          </a:xfrm>
          <a:custGeom>
            <a:avLst/>
            <a:gdLst>
              <a:gd name="T0" fmla="*/ 198 w 354"/>
              <a:gd name="T1" fmla="*/ 12 h 314"/>
              <a:gd name="T2" fmla="*/ 194 w 354"/>
              <a:gd name="T3" fmla="*/ 8 h 314"/>
              <a:gd name="T4" fmla="*/ 184 w 354"/>
              <a:gd name="T5" fmla="*/ 0 h 314"/>
              <a:gd name="T6" fmla="*/ 178 w 354"/>
              <a:gd name="T7" fmla="*/ 0 h 314"/>
              <a:gd name="T8" fmla="*/ 166 w 354"/>
              <a:gd name="T9" fmla="*/ 4 h 314"/>
              <a:gd name="T10" fmla="*/ 158 w 354"/>
              <a:gd name="T11" fmla="*/ 12 h 314"/>
              <a:gd name="T12" fmla="*/ 4 w 354"/>
              <a:gd name="T13" fmla="*/ 278 h 314"/>
              <a:gd name="T14" fmla="*/ 0 w 354"/>
              <a:gd name="T15" fmla="*/ 290 h 314"/>
              <a:gd name="T16" fmla="*/ 4 w 354"/>
              <a:gd name="T17" fmla="*/ 302 h 314"/>
              <a:gd name="T18" fmla="*/ 8 w 354"/>
              <a:gd name="T19" fmla="*/ 306 h 314"/>
              <a:gd name="T20" fmla="*/ 18 w 354"/>
              <a:gd name="T21" fmla="*/ 312 h 314"/>
              <a:gd name="T22" fmla="*/ 330 w 354"/>
              <a:gd name="T23" fmla="*/ 314 h 314"/>
              <a:gd name="T24" fmla="*/ 338 w 354"/>
              <a:gd name="T25" fmla="*/ 312 h 314"/>
              <a:gd name="T26" fmla="*/ 348 w 354"/>
              <a:gd name="T27" fmla="*/ 306 h 314"/>
              <a:gd name="T28" fmla="*/ 352 w 354"/>
              <a:gd name="T29" fmla="*/ 302 h 314"/>
              <a:gd name="T30" fmla="*/ 354 w 354"/>
              <a:gd name="T31" fmla="*/ 290 h 314"/>
              <a:gd name="T32" fmla="*/ 352 w 354"/>
              <a:gd name="T33" fmla="*/ 278 h 314"/>
              <a:gd name="T34" fmla="*/ 42 w 354"/>
              <a:gd name="T35" fmla="*/ 280 h 314"/>
              <a:gd name="T36" fmla="*/ 314 w 354"/>
              <a:gd name="T37" fmla="*/ 280 h 314"/>
              <a:gd name="T38" fmla="*/ 160 w 354"/>
              <a:gd name="T39" fmla="*/ 142 h 314"/>
              <a:gd name="T40" fmla="*/ 158 w 354"/>
              <a:gd name="T41" fmla="*/ 132 h 314"/>
              <a:gd name="T42" fmla="*/ 160 w 354"/>
              <a:gd name="T43" fmla="*/ 126 h 314"/>
              <a:gd name="T44" fmla="*/ 164 w 354"/>
              <a:gd name="T45" fmla="*/ 122 h 314"/>
              <a:gd name="T46" fmla="*/ 178 w 354"/>
              <a:gd name="T47" fmla="*/ 118 h 314"/>
              <a:gd name="T48" fmla="*/ 186 w 354"/>
              <a:gd name="T49" fmla="*/ 118 h 314"/>
              <a:gd name="T50" fmla="*/ 192 w 354"/>
              <a:gd name="T51" fmla="*/ 122 h 314"/>
              <a:gd name="T52" fmla="*/ 198 w 354"/>
              <a:gd name="T53" fmla="*/ 132 h 314"/>
              <a:gd name="T54" fmla="*/ 196 w 354"/>
              <a:gd name="T55" fmla="*/ 142 h 314"/>
              <a:gd name="T56" fmla="*/ 172 w 354"/>
              <a:gd name="T57" fmla="*/ 206 h 314"/>
              <a:gd name="T58" fmla="*/ 178 w 354"/>
              <a:gd name="T59" fmla="*/ 218 h 314"/>
              <a:gd name="T60" fmla="*/ 186 w 354"/>
              <a:gd name="T61" fmla="*/ 220 h 314"/>
              <a:gd name="T62" fmla="*/ 190 w 354"/>
              <a:gd name="T63" fmla="*/ 224 h 314"/>
              <a:gd name="T64" fmla="*/ 194 w 354"/>
              <a:gd name="T65" fmla="*/ 230 h 314"/>
              <a:gd name="T66" fmla="*/ 196 w 354"/>
              <a:gd name="T67" fmla="*/ 238 h 314"/>
              <a:gd name="T68" fmla="*/ 194 w 354"/>
              <a:gd name="T69" fmla="*/ 244 h 314"/>
              <a:gd name="T70" fmla="*/ 190 w 354"/>
              <a:gd name="T71" fmla="*/ 250 h 314"/>
              <a:gd name="T72" fmla="*/ 186 w 354"/>
              <a:gd name="T73" fmla="*/ 254 h 314"/>
              <a:gd name="T74" fmla="*/ 178 w 354"/>
              <a:gd name="T75" fmla="*/ 256 h 314"/>
              <a:gd name="T76" fmla="*/ 170 w 354"/>
              <a:gd name="T77" fmla="*/ 254 h 314"/>
              <a:gd name="T78" fmla="*/ 166 w 354"/>
              <a:gd name="T79" fmla="*/ 250 h 314"/>
              <a:gd name="T80" fmla="*/ 162 w 354"/>
              <a:gd name="T81" fmla="*/ 244 h 314"/>
              <a:gd name="T82" fmla="*/ 160 w 354"/>
              <a:gd name="T83" fmla="*/ 238 h 314"/>
              <a:gd name="T84" fmla="*/ 162 w 354"/>
              <a:gd name="T85" fmla="*/ 230 h 314"/>
              <a:gd name="T86" fmla="*/ 166 w 354"/>
              <a:gd name="T87" fmla="*/ 224 h 314"/>
              <a:gd name="T88" fmla="*/ 178 w 354"/>
              <a:gd name="T89" fmla="*/ 21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314">
                <a:moveTo>
                  <a:pt x="352" y="278"/>
                </a:moveTo>
                <a:lnTo>
                  <a:pt x="198" y="12"/>
                </a:lnTo>
                <a:lnTo>
                  <a:pt x="198" y="12"/>
                </a:lnTo>
                <a:lnTo>
                  <a:pt x="194" y="8"/>
                </a:lnTo>
                <a:lnTo>
                  <a:pt x="190" y="4"/>
                </a:lnTo>
                <a:lnTo>
                  <a:pt x="184" y="0"/>
                </a:lnTo>
                <a:lnTo>
                  <a:pt x="178" y="0"/>
                </a:lnTo>
                <a:lnTo>
                  <a:pt x="178" y="0"/>
                </a:lnTo>
                <a:lnTo>
                  <a:pt x="172" y="0"/>
                </a:lnTo>
                <a:lnTo>
                  <a:pt x="166" y="4"/>
                </a:lnTo>
                <a:lnTo>
                  <a:pt x="162" y="8"/>
                </a:lnTo>
                <a:lnTo>
                  <a:pt x="158" y="12"/>
                </a:lnTo>
                <a:lnTo>
                  <a:pt x="4" y="278"/>
                </a:lnTo>
                <a:lnTo>
                  <a:pt x="4" y="278"/>
                </a:lnTo>
                <a:lnTo>
                  <a:pt x="2" y="282"/>
                </a:lnTo>
                <a:lnTo>
                  <a:pt x="0" y="290"/>
                </a:lnTo>
                <a:lnTo>
                  <a:pt x="2" y="296"/>
                </a:lnTo>
                <a:lnTo>
                  <a:pt x="4" y="302"/>
                </a:lnTo>
                <a:lnTo>
                  <a:pt x="4" y="302"/>
                </a:lnTo>
                <a:lnTo>
                  <a:pt x="8" y="306"/>
                </a:lnTo>
                <a:lnTo>
                  <a:pt x="12" y="310"/>
                </a:lnTo>
                <a:lnTo>
                  <a:pt x="18" y="312"/>
                </a:lnTo>
                <a:lnTo>
                  <a:pt x="26" y="314"/>
                </a:lnTo>
                <a:lnTo>
                  <a:pt x="330" y="314"/>
                </a:lnTo>
                <a:lnTo>
                  <a:pt x="330" y="314"/>
                </a:lnTo>
                <a:lnTo>
                  <a:pt x="338" y="312"/>
                </a:lnTo>
                <a:lnTo>
                  <a:pt x="342" y="310"/>
                </a:lnTo>
                <a:lnTo>
                  <a:pt x="348" y="306"/>
                </a:lnTo>
                <a:lnTo>
                  <a:pt x="352" y="302"/>
                </a:lnTo>
                <a:lnTo>
                  <a:pt x="352" y="302"/>
                </a:lnTo>
                <a:lnTo>
                  <a:pt x="354" y="296"/>
                </a:lnTo>
                <a:lnTo>
                  <a:pt x="354" y="290"/>
                </a:lnTo>
                <a:lnTo>
                  <a:pt x="354" y="282"/>
                </a:lnTo>
                <a:lnTo>
                  <a:pt x="352" y="278"/>
                </a:lnTo>
                <a:lnTo>
                  <a:pt x="352" y="278"/>
                </a:lnTo>
                <a:close/>
                <a:moveTo>
                  <a:pt x="42" y="280"/>
                </a:moveTo>
                <a:lnTo>
                  <a:pt x="178" y="44"/>
                </a:lnTo>
                <a:lnTo>
                  <a:pt x="314" y="280"/>
                </a:lnTo>
                <a:lnTo>
                  <a:pt x="42" y="280"/>
                </a:lnTo>
                <a:close/>
                <a:moveTo>
                  <a:pt x="160" y="142"/>
                </a:moveTo>
                <a:lnTo>
                  <a:pt x="160" y="142"/>
                </a:lnTo>
                <a:lnTo>
                  <a:pt x="158" y="132"/>
                </a:lnTo>
                <a:lnTo>
                  <a:pt x="158" y="132"/>
                </a:lnTo>
                <a:lnTo>
                  <a:pt x="160" y="126"/>
                </a:lnTo>
                <a:lnTo>
                  <a:pt x="164" y="122"/>
                </a:lnTo>
                <a:lnTo>
                  <a:pt x="164" y="122"/>
                </a:lnTo>
                <a:lnTo>
                  <a:pt x="170" y="118"/>
                </a:lnTo>
                <a:lnTo>
                  <a:pt x="178" y="118"/>
                </a:lnTo>
                <a:lnTo>
                  <a:pt x="178" y="118"/>
                </a:lnTo>
                <a:lnTo>
                  <a:pt x="186" y="118"/>
                </a:lnTo>
                <a:lnTo>
                  <a:pt x="192" y="122"/>
                </a:lnTo>
                <a:lnTo>
                  <a:pt x="192" y="122"/>
                </a:lnTo>
                <a:lnTo>
                  <a:pt x="196" y="126"/>
                </a:lnTo>
                <a:lnTo>
                  <a:pt x="198" y="132"/>
                </a:lnTo>
                <a:lnTo>
                  <a:pt x="198" y="132"/>
                </a:lnTo>
                <a:lnTo>
                  <a:pt x="196" y="142"/>
                </a:lnTo>
                <a:lnTo>
                  <a:pt x="184" y="206"/>
                </a:lnTo>
                <a:lnTo>
                  <a:pt x="172" y="206"/>
                </a:lnTo>
                <a:lnTo>
                  <a:pt x="160" y="142"/>
                </a:lnTo>
                <a:close/>
                <a:moveTo>
                  <a:pt x="178" y="218"/>
                </a:moveTo>
                <a:lnTo>
                  <a:pt x="178" y="218"/>
                </a:lnTo>
                <a:lnTo>
                  <a:pt x="186" y="220"/>
                </a:lnTo>
                <a:lnTo>
                  <a:pt x="186" y="220"/>
                </a:lnTo>
                <a:lnTo>
                  <a:pt x="190" y="224"/>
                </a:lnTo>
                <a:lnTo>
                  <a:pt x="190" y="224"/>
                </a:lnTo>
                <a:lnTo>
                  <a:pt x="194" y="230"/>
                </a:lnTo>
                <a:lnTo>
                  <a:pt x="194" y="230"/>
                </a:lnTo>
                <a:lnTo>
                  <a:pt x="196" y="238"/>
                </a:lnTo>
                <a:lnTo>
                  <a:pt x="196" y="238"/>
                </a:lnTo>
                <a:lnTo>
                  <a:pt x="194" y="244"/>
                </a:lnTo>
                <a:lnTo>
                  <a:pt x="194" y="244"/>
                </a:lnTo>
                <a:lnTo>
                  <a:pt x="190" y="250"/>
                </a:lnTo>
                <a:lnTo>
                  <a:pt x="190" y="250"/>
                </a:lnTo>
                <a:lnTo>
                  <a:pt x="186" y="254"/>
                </a:lnTo>
                <a:lnTo>
                  <a:pt x="186" y="254"/>
                </a:lnTo>
                <a:lnTo>
                  <a:pt x="178" y="256"/>
                </a:lnTo>
                <a:lnTo>
                  <a:pt x="178" y="256"/>
                </a:lnTo>
                <a:lnTo>
                  <a:pt x="170" y="254"/>
                </a:lnTo>
                <a:lnTo>
                  <a:pt x="170" y="254"/>
                </a:lnTo>
                <a:lnTo>
                  <a:pt x="166" y="250"/>
                </a:lnTo>
                <a:lnTo>
                  <a:pt x="166" y="250"/>
                </a:lnTo>
                <a:lnTo>
                  <a:pt x="162" y="244"/>
                </a:lnTo>
                <a:lnTo>
                  <a:pt x="162" y="244"/>
                </a:lnTo>
                <a:lnTo>
                  <a:pt x="160" y="238"/>
                </a:lnTo>
                <a:lnTo>
                  <a:pt x="160" y="238"/>
                </a:lnTo>
                <a:lnTo>
                  <a:pt x="162" y="230"/>
                </a:lnTo>
                <a:lnTo>
                  <a:pt x="166" y="224"/>
                </a:lnTo>
                <a:lnTo>
                  <a:pt x="166" y="224"/>
                </a:lnTo>
                <a:lnTo>
                  <a:pt x="170" y="220"/>
                </a:lnTo>
                <a:lnTo>
                  <a:pt x="178" y="218"/>
                </a:lnTo>
                <a:lnTo>
                  <a:pt x="178" y="21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2" name="Freeform 192">
            <a:extLst>
              <a:ext uri="{FF2B5EF4-FFF2-40B4-BE49-F238E27FC236}">
                <a16:creationId xmlns:a16="http://schemas.microsoft.com/office/drawing/2014/main" id="{5C512A32-C165-487A-B666-BA86C6E8698B}"/>
              </a:ext>
            </a:extLst>
          </p:cNvPr>
          <p:cNvSpPr>
            <a:spLocks/>
          </p:cNvSpPr>
          <p:nvPr/>
        </p:nvSpPr>
        <p:spPr bwMode="auto">
          <a:xfrm>
            <a:off x="1089869" y="2241879"/>
            <a:ext cx="202403" cy="235228"/>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chemeClr val="bg2"/>
          </a:solidFill>
          <a:ln w="3175">
            <a:noFill/>
            <a:prstDash val="solid"/>
            <a:round/>
            <a:headEnd/>
            <a:tailEnd/>
          </a:ln>
        </p:spPr>
        <p:txBody>
          <a:bodyPr/>
          <a:lstStyle/>
          <a:p>
            <a:endParaRPr lang="en-GB" dirty="0"/>
          </a:p>
        </p:txBody>
      </p:sp>
      <p:sp>
        <p:nvSpPr>
          <p:cNvPr id="66" name="Freeform 7">
            <a:extLst>
              <a:ext uri="{FF2B5EF4-FFF2-40B4-BE49-F238E27FC236}">
                <a16:creationId xmlns:a16="http://schemas.microsoft.com/office/drawing/2014/main" id="{BFA62D5B-8DA9-4C9A-B17E-DE90AEBC6FD4}"/>
              </a:ext>
            </a:extLst>
          </p:cNvPr>
          <p:cNvSpPr>
            <a:spLocks noChangeArrowheads="1"/>
          </p:cNvSpPr>
          <p:nvPr/>
        </p:nvSpPr>
        <p:spPr bwMode="auto">
          <a:xfrm>
            <a:off x="5593416" y="2315296"/>
            <a:ext cx="174715" cy="145032"/>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2"/>
          </a:solidFill>
          <a:ln>
            <a:noFill/>
          </a:ln>
          <a:effectLst/>
        </p:spPr>
        <p:txBody>
          <a:bodyPr wrap="square" anchor="ctr">
            <a:noAutofit/>
          </a:bodyPr>
          <a:lstStyle/>
          <a:p>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68" name="Freeform 7">
            <a:extLst>
              <a:ext uri="{FF2B5EF4-FFF2-40B4-BE49-F238E27FC236}">
                <a16:creationId xmlns:a16="http://schemas.microsoft.com/office/drawing/2014/main" id="{0AFD8B7B-D64A-4263-AB99-A1DE429506A2}"/>
              </a:ext>
            </a:extLst>
          </p:cNvPr>
          <p:cNvSpPr>
            <a:spLocks noChangeArrowheads="1"/>
          </p:cNvSpPr>
          <p:nvPr/>
        </p:nvSpPr>
        <p:spPr bwMode="auto">
          <a:xfrm>
            <a:off x="4091649" y="2315296"/>
            <a:ext cx="174715" cy="145032"/>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chemeClr val="bg2"/>
          </a:solidFill>
          <a:ln>
            <a:noFill/>
          </a:ln>
          <a:effectLst/>
        </p:spPr>
        <p:txBody>
          <a:bodyPr wrap="square" anchor="ctr">
            <a:noAutofit/>
          </a:bodyPr>
          <a:lstStyle/>
          <a:p>
            <a:endParaRPr lang="en-US" sz="506" dirty="0">
              <a:solidFill>
                <a:schemeClr val="accent6">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3087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929">
            <a:extLst>
              <a:ext uri="{FF2B5EF4-FFF2-40B4-BE49-F238E27FC236}">
                <a16:creationId xmlns:a16="http://schemas.microsoft.com/office/drawing/2014/main" id="{7A5A1492-6A71-324F-B830-69F7CC5D18EF}"/>
              </a:ext>
            </a:extLst>
          </p:cNvPr>
          <p:cNvGraphicFramePr/>
          <p:nvPr>
            <p:extLst/>
          </p:nvPr>
        </p:nvGraphicFramePr>
        <p:xfrm>
          <a:off x="2489766" y="1486963"/>
          <a:ext cx="2188497" cy="2188497"/>
        </p:xfrm>
        <a:graphic>
          <a:graphicData uri="http://schemas.openxmlformats.org/drawingml/2006/chart">
            <c:chart xmlns:c="http://schemas.openxmlformats.org/drawingml/2006/chart" xmlns:r="http://schemas.openxmlformats.org/officeDocument/2006/relationships" r:id="rId2"/>
          </a:graphicData>
        </a:graphic>
      </p:graphicFrame>
      <p:sp>
        <p:nvSpPr>
          <p:cNvPr id="6" name="Shape 930">
            <a:extLst>
              <a:ext uri="{FF2B5EF4-FFF2-40B4-BE49-F238E27FC236}">
                <a16:creationId xmlns:a16="http://schemas.microsoft.com/office/drawing/2014/main" id="{8D2A17C8-032B-EA45-9F38-7BF852C0A4C5}"/>
              </a:ext>
            </a:extLst>
          </p:cNvPr>
          <p:cNvSpPr/>
          <p:nvPr/>
        </p:nvSpPr>
        <p:spPr>
          <a:xfrm>
            <a:off x="2951299" y="1948496"/>
            <a:ext cx="1265431" cy="1265431"/>
          </a:xfrm>
          <a:prstGeom prst="ellipse">
            <a:avLst/>
          </a:prstGeom>
          <a:solidFill>
            <a:schemeClr val="bg1">
              <a:lumMod val="95000"/>
              <a:alpha val="99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endParaRPr sz="1424" dirty="0">
              <a:latin typeface="Lato Light" panose="020F0502020204030203" pitchFamily="34" charset="0"/>
            </a:endParaRPr>
          </a:p>
        </p:txBody>
      </p:sp>
      <p:sp>
        <p:nvSpPr>
          <p:cNvPr id="24" name="Rectangle 23">
            <a:extLst>
              <a:ext uri="{FF2B5EF4-FFF2-40B4-BE49-F238E27FC236}">
                <a16:creationId xmlns:a16="http://schemas.microsoft.com/office/drawing/2014/main" id="{4B00768B-CCDB-4B87-8291-A944B5AC84D0}"/>
              </a:ext>
            </a:extLst>
          </p:cNvPr>
          <p:cNvSpPr/>
          <p:nvPr/>
        </p:nvSpPr>
        <p:spPr>
          <a:xfrm>
            <a:off x="817520" y="43103"/>
            <a:ext cx="6106959" cy="707886"/>
          </a:xfrm>
          <a:prstGeom prst="rect">
            <a:avLst/>
          </a:prstGeom>
        </p:spPr>
        <p:txBody>
          <a:bodyPr wrap="square">
            <a:spAutoFit/>
          </a:bodyPr>
          <a:lstStyle/>
          <a:p>
            <a:pPr algn="ctr"/>
            <a:r>
              <a:rPr lang="en-US" sz="2000" b="1" dirty="0">
                <a:solidFill>
                  <a:schemeClr val="accent6">
                    <a:lumMod val="50000"/>
                  </a:schemeClr>
                </a:solidFill>
                <a:latin typeface="Calibri Light" panose="020F0302020204030204" pitchFamily="34" charset="0"/>
                <a:cs typeface="Calibri Light" panose="020F0302020204030204" pitchFamily="34" charset="0"/>
              </a:rPr>
              <a:t>Contract for the purchase of services for maintaining the capacity purchase agreement</a:t>
            </a:r>
            <a:endParaRPr lang="ru-RU" sz="20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8" name="Flowchart: Decision 37">
            <a:extLst>
              <a:ext uri="{FF2B5EF4-FFF2-40B4-BE49-F238E27FC236}">
                <a16:creationId xmlns:a16="http://schemas.microsoft.com/office/drawing/2014/main" id="{BA72C30E-58F0-4C54-A0F9-634DC6A53AEA}"/>
              </a:ext>
            </a:extLst>
          </p:cNvPr>
          <p:cNvSpPr/>
          <p:nvPr/>
        </p:nvSpPr>
        <p:spPr>
          <a:xfrm>
            <a:off x="98075" y="987513"/>
            <a:ext cx="161690" cy="161689"/>
          </a:xfrm>
          <a:prstGeom prst="flowChartDecision">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9" name="Subtitle 2">
            <a:extLst>
              <a:ext uri="{FF2B5EF4-FFF2-40B4-BE49-F238E27FC236}">
                <a16:creationId xmlns:a16="http://schemas.microsoft.com/office/drawing/2014/main" id="{50FEF1C7-E22A-423E-9322-E17228E98157}"/>
              </a:ext>
            </a:extLst>
          </p:cNvPr>
          <p:cNvSpPr txBox="1">
            <a:spLocks/>
          </p:cNvSpPr>
          <p:nvPr/>
        </p:nvSpPr>
        <p:spPr>
          <a:xfrm>
            <a:off x="4915750" y="1520405"/>
            <a:ext cx="1625227" cy="364529"/>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US" sz="1100" dirty="0">
                <a:solidFill>
                  <a:schemeClr val="accent6">
                    <a:lumMod val="50000"/>
                  </a:schemeClr>
                </a:solidFill>
                <a:latin typeface="Calibri Light" panose="020F0302020204030204" pitchFamily="34" charset="0"/>
                <a:cs typeface="Calibri Light" panose="020F0302020204030204" pitchFamily="34" charset="0"/>
              </a:rPr>
              <a:t>Is concluded with </a:t>
            </a:r>
            <a:r>
              <a:rPr lang="en-US" sz="1100" b="1" dirty="0">
                <a:solidFill>
                  <a:schemeClr val="accent6">
                    <a:lumMod val="50000"/>
                  </a:schemeClr>
                </a:solidFill>
                <a:latin typeface="Calibri Light" panose="020F0302020204030204" pitchFamily="34" charset="0"/>
                <a:cs typeface="Calibri Light" panose="020F0302020204030204" pitchFamily="34" charset="0"/>
              </a:rPr>
              <a:t>the winner </a:t>
            </a:r>
            <a:r>
              <a:rPr lang="en-US" sz="1100" dirty="0">
                <a:solidFill>
                  <a:schemeClr val="accent6">
                    <a:lumMod val="50000"/>
                  </a:schemeClr>
                </a:solidFill>
                <a:latin typeface="Calibri Light" panose="020F0302020204030204" pitchFamily="34" charset="0"/>
                <a:cs typeface="Calibri Light" panose="020F0302020204030204" pitchFamily="34" charset="0"/>
              </a:rPr>
              <a:t>of the auction</a:t>
            </a:r>
          </a:p>
        </p:txBody>
      </p:sp>
      <p:sp>
        <p:nvSpPr>
          <p:cNvPr id="43" name="Flowchart: Decision 42">
            <a:extLst>
              <a:ext uri="{FF2B5EF4-FFF2-40B4-BE49-F238E27FC236}">
                <a16:creationId xmlns:a16="http://schemas.microsoft.com/office/drawing/2014/main" id="{F5BF3917-1B47-4D6E-AB80-0D44B6ADD38F}"/>
              </a:ext>
            </a:extLst>
          </p:cNvPr>
          <p:cNvSpPr/>
          <p:nvPr/>
        </p:nvSpPr>
        <p:spPr>
          <a:xfrm>
            <a:off x="4695564" y="1554690"/>
            <a:ext cx="161690" cy="161689"/>
          </a:xfrm>
          <a:prstGeom prst="flowChartDecision">
            <a:avLst/>
          </a:prstGeom>
          <a:solidFill>
            <a:srgbClr val="84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4" name="Flowchart: Decision 43">
            <a:extLst>
              <a:ext uri="{FF2B5EF4-FFF2-40B4-BE49-F238E27FC236}">
                <a16:creationId xmlns:a16="http://schemas.microsoft.com/office/drawing/2014/main" id="{8FCC1D7D-7620-43F4-BC1F-653415BB64F9}"/>
              </a:ext>
            </a:extLst>
          </p:cNvPr>
          <p:cNvSpPr/>
          <p:nvPr/>
        </p:nvSpPr>
        <p:spPr>
          <a:xfrm>
            <a:off x="4656490" y="917448"/>
            <a:ext cx="173318" cy="161689"/>
          </a:xfrm>
          <a:prstGeom prst="flowChartDecision">
            <a:avLst/>
          </a:prstGeom>
          <a:solidFill>
            <a:srgbClr val="7A8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5" name="Subtitle 2">
            <a:extLst>
              <a:ext uri="{FF2B5EF4-FFF2-40B4-BE49-F238E27FC236}">
                <a16:creationId xmlns:a16="http://schemas.microsoft.com/office/drawing/2014/main" id="{29ACD24D-ABA2-4551-8BB3-263BB9028F89}"/>
              </a:ext>
            </a:extLst>
          </p:cNvPr>
          <p:cNvSpPr txBox="1">
            <a:spLocks/>
          </p:cNvSpPr>
          <p:nvPr/>
        </p:nvSpPr>
        <p:spPr>
          <a:xfrm>
            <a:off x="297961" y="1592147"/>
            <a:ext cx="2343865" cy="228275"/>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lvl="1" algn="l"/>
            <a:r>
              <a:rPr lang="en-US" sz="1100" dirty="0" smtClean="0">
                <a:solidFill>
                  <a:schemeClr val="accent6">
                    <a:lumMod val="50000"/>
                  </a:schemeClr>
                </a:solidFill>
                <a:latin typeface="Calibri Light" panose="020F0302020204030204" pitchFamily="34" charset="0"/>
                <a:cs typeface="Calibri Light" panose="020F0302020204030204" pitchFamily="34" charset="0"/>
              </a:rPr>
              <a:t>Conclude </a:t>
            </a:r>
            <a:r>
              <a:rPr lang="en-US" sz="1100" b="1" dirty="0">
                <a:solidFill>
                  <a:schemeClr val="accent6">
                    <a:lumMod val="50000"/>
                  </a:schemeClr>
                </a:solidFill>
                <a:latin typeface="Calibri Light" panose="020F0302020204030204" pitchFamily="34" charset="0"/>
                <a:cs typeface="Calibri Light" panose="020F0302020204030204" pitchFamily="34" charset="0"/>
              </a:rPr>
              <a:t>for 15 years</a:t>
            </a:r>
            <a:endParaRPr lang="kk-KZ" sz="11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49" name="Flowchart: Decision 48">
            <a:extLst>
              <a:ext uri="{FF2B5EF4-FFF2-40B4-BE49-F238E27FC236}">
                <a16:creationId xmlns:a16="http://schemas.microsoft.com/office/drawing/2014/main" id="{89D60039-8839-4A7E-A4A9-811115247101}"/>
              </a:ext>
            </a:extLst>
          </p:cNvPr>
          <p:cNvSpPr/>
          <p:nvPr/>
        </p:nvSpPr>
        <p:spPr>
          <a:xfrm>
            <a:off x="4683657" y="2163865"/>
            <a:ext cx="179984" cy="161689"/>
          </a:xfrm>
          <a:prstGeom prst="flowChartDecision">
            <a:avLst/>
          </a:pr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0" name="Rectangle 49">
            <a:extLst>
              <a:ext uri="{FF2B5EF4-FFF2-40B4-BE49-F238E27FC236}">
                <a16:creationId xmlns:a16="http://schemas.microsoft.com/office/drawing/2014/main" id="{2D193AEA-210F-44B8-8732-2CD608DB8972}"/>
              </a:ext>
            </a:extLst>
          </p:cNvPr>
          <p:cNvSpPr/>
          <p:nvPr/>
        </p:nvSpPr>
        <p:spPr>
          <a:xfrm>
            <a:off x="4850290" y="2079373"/>
            <a:ext cx="2663719" cy="600164"/>
          </a:xfrm>
          <a:prstGeom prst="rect">
            <a:avLst/>
          </a:prstGeom>
        </p:spPr>
        <p:txBody>
          <a:bodyPr wrap="square">
            <a:spAutoFit/>
          </a:bodyPr>
          <a:lstStyle/>
          <a:p>
            <a:r>
              <a:rPr lang="en-US" sz="1100" dirty="0">
                <a:solidFill>
                  <a:schemeClr val="accent6">
                    <a:lumMod val="50000"/>
                  </a:schemeClr>
                </a:solidFill>
                <a:latin typeface="Calibri Light" panose="020F0302020204030204" pitchFamily="34" charset="0"/>
                <a:cs typeface="Calibri Light" panose="020F0302020204030204" pitchFamily="34" charset="0"/>
              </a:rPr>
              <a:t>The winner of the auction provides </a:t>
            </a:r>
            <a:r>
              <a:rPr lang="en-US" sz="1100" b="1" dirty="0">
                <a:solidFill>
                  <a:schemeClr val="accent6">
                    <a:lumMod val="50000"/>
                  </a:schemeClr>
                </a:solidFill>
                <a:latin typeface="Calibri Light" panose="020F0302020204030204" pitchFamily="34" charset="0"/>
                <a:cs typeface="Calibri Light" panose="020F0302020204030204" pitchFamily="34" charset="0"/>
              </a:rPr>
              <a:t>financial </a:t>
            </a:r>
            <a:r>
              <a:rPr lang="en-US" sz="1100" b="1" dirty="0" smtClean="0">
                <a:solidFill>
                  <a:schemeClr val="accent6">
                    <a:lumMod val="50000"/>
                  </a:schemeClr>
                </a:solidFill>
                <a:latin typeface="Calibri Light" panose="020F0302020204030204" pitchFamily="34" charset="0"/>
                <a:cs typeface="Calibri Light" panose="020F0302020204030204" pitchFamily="34" charset="0"/>
              </a:rPr>
              <a:t>support </a:t>
            </a:r>
            <a:r>
              <a:rPr lang="en-US" sz="1100" dirty="0">
                <a:solidFill>
                  <a:schemeClr val="accent6">
                    <a:lumMod val="50000"/>
                  </a:schemeClr>
                </a:solidFill>
                <a:latin typeface="Calibri Light" panose="020F0302020204030204" pitchFamily="34" charset="0"/>
                <a:cs typeface="Calibri Light" panose="020F0302020204030204" pitchFamily="34" charset="0"/>
              </a:rPr>
              <a:t>for the fulfillment of the terms of the contract</a:t>
            </a:r>
            <a:endParaRPr lang="ru-RU" sz="11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2" name="Freeform 4847">
            <a:extLst>
              <a:ext uri="{FF2B5EF4-FFF2-40B4-BE49-F238E27FC236}">
                <a16:creationId xmlns:a16="http://schemas.microsoft.com/office/drawing/2014/main" id="{E3205773-FFEA-4556-9B2C-AD983FD34314}"/>
              </a:ext>
            </a:extLst>
          </p:cNvPr>
          <p:cNvSpPr>
            <a:spLocks noEditPoints="1"/>
          </p:cNvSpPr>
          <p:nvPr/>
        </p:nvSpPr>
        <p:spPr bwMode="auto">
          <a:xfrm>
            <a:off x="3010147" y="1732199"/>
            <a:ext cx="246854" cy="26712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4917">
            <a:extLst>
              <a:ext uri="{FF2B5EF4-FFF2-40B4-BE49-F238E27FC236}">
                <a16:creationId xmlns:a16="http://schemas.microsoft.com/office/drawing/2014/main" id="{646E0E26-F6F7-4F44-818D-D5E600079AD3}"/>
              </a:ext>
            </a:extLst>
          </p:cNvPr>
          <p:cNvSpPr>
            <a:spLocks noEditPoints="1"/>
          </p:cNvSpPr>
          <p:nvPr/>
        </p:nvSpPr>
        <p:spPr bwMode="auto">
          <a:xfrm>
            <a:off x="2595980" y="2459421"/>
            <a:ext cx="257848" cy="285357"/>
          </a:xfrm>
          <a:custGeom>
            <a:avLst/>
            <a:gdLst>
              <a:gd name="T0" fmla="*/ 176 w 352"/>
              <a:gd name="T1" fmla="*/ 222 h 416"/>
              <a:gd name="T2" fmla="*/ 352 w 352"/>
              <a:gd name="T3" fmla="*/ 264 h 416"/>
              <a:gd name="T4" fmla="*/ 328 w 352"/>
              <a:gd name="T5" fmla="*/ 212 h 416"/>
              <a:gd name="T6" fmla="*/ 292 w 352"/>
              <a:gd name="T7" fmla="*/ 186 h 416"/>
              <a:gd name="T8" fmla="*/ 226 w 352"/>
              <a:gd name="T9" fmla="*/ 300 h 416"/>
              <a:gd name="T10" fmla="*/ 232 w 352"/>
              <a:gd name="T11" fmla="*/ 324 h 416"/>
              <a:gd name="T12" fmla="*/ 214 w 352"/>
              <a:gd name="T13" fmla="*/ 362 h 416"/>
              <a:gd name="T14" fmla="*/ 176 w 352"/>
              <a:gd name="T15" fmla="*/ 378 h 416"/>
              <a:gd name="T16" fmla="*/ 146 w 352"/>
              <a:gd name="T17" fmla="*/ 370 h 416"/>
              <a:gd name="T18" fmla="*/ 122 w 352"/>
              <a:gd name="T19" fmla="*/ 334 h 416"/>
              <a:gd name="T20" fmla="*/ 124 w 352"/>
              <a:gd name="T21" fmla="*/ 306 h 416"/>
              <a:gd name="T22" fmla="*/ 62 w 352"/>
              <a:gd name="T23" fmla="*/ 190 h 416"/>
              <a:gd name="T24" fmla="*/ 36 w 352"/>
              <a:gd name="T25" fmla="*/ 200 h 416"/>
              <a:gd name="T26" fmla="*/ 4 w 352"/>
              <a:gd name="T27" fmla="*/ 246 h 416"/>
              <a:gd name="T28" fmla="*/ 0 w 352"/>
              <a:gd name="T29" fmla="*/ 318 h 416"/>
              <a:gd name="T30" fmla="*/ 66 w 352"/>
              <a:gd name="T31" fmla="*/ 384 h 416"/>
              <a:gd name="T32" fmla="*/ 92 w 352"/>
              <a:gd name="T33" fmla="*/ 398 h 416"/>
              <a:gd name="T34" fmla="*/ 176 w 352"/>
              <a:gd name="T35" fmla="*/ 416 h 416"/>
              <a:gd name="T36" fmla="*/ 240 w 352"/>
              <a:gd name="T37" fmla="*/ 406 h 416"/>
              <a:gd name="T38" fmla="*/ 288 w 352"/>
              <a:gd name="T39" fmla="*/ 384 h 416"/>
              <a:gd name="T40" fmla="*/ 338 w 352"/>
              <a:gd name="T41" fmla="*/ 336 h 416"/>
              <a:gd name="T42" fmla="*/ 158 w 352"/>
              <a:gd name="T43" fmla="*/ 250 h 416"/>
              <a:gd name="T44" fmla="*/ 80 w 352"/>
              <a:gd name="T45" fmla="*/ 180 h 416"/>
              <a:gd name="T46" fmla="*/ 92 w 352"/>
              <a:gd name="T47" fmla="*/ 180 h 416"/>
              <a:gd name="T48" fmla="*/ 102 w 352"/>
              <a:gd name="T49" fmla="*/ 76 h 416"/>
              <a:gd name="T50" fmla="*/ 124 w 352"/>
              <a:gd name="T51" fmla="*/ 128 h 416"/>
              <a:gd name="T52" fmla="*/ 176 w 352"/>
              <a:gd name="T53" fmla="*/ 150 h 416"/>
              <a:gd name="T54" fmla="*/ 218 w 352"/>
              <a:gd name="T55" fmla="*/ 138 h 416"/>
              <a:gd name="T56" fmla="*/ 250 w 352"/>
              <a:gd name="T57" fmla="*/ 90 h 416"/>
              <a:gd name="T58" fmla="*/ 246 w 352"/>
              <a:gd name="T59" fmla="*/ 46 h 416"/>
              <a:gd name="T60" fmla="*/ 206 w 352"/>
              <a:gd name="T61" fmla="*/ 6 h 416"/>
              <a:gd name="T62" fmla="*/ 176 w 352"/>
              <a:gd name="T63" fmla="*/ 0 h 416"/>
              <a:gd name="T64" fmla="*/ 134 w 352"/>
              <a:gd name="T65" fmla="*/ 14 h 416"/>
              <a:gd name="T66" fmla="*/ 104 w 352"/>
              <a:gd name="T67" fmla="*/ 60 h 416"/>
              <a:gd name="T68" fmla="*/ 140 w 352"/>
              <a:gd name="T69" fmla="*/ 324 h 416"/>
              <a:gd name="T70" fmla="*/ 152 w 352"/>
              <a:gd name="T71" fmla="*/ 298 h 416"/>
              <a:gd name="T72" fmla="*/ 176 w 352"/>
              <a:gd name="T73" fmla="*/ 288 h 416"/>
              <a:gd name="T74" fmla="*/ 196 w 352"/>
              <a:gd name="T75" fmla="*/ 294 h 416"/>
              <a:gd name="T76" fmla="*/ 210 w 352"/>
              <a:gd name="T77" fmla="*/ 316 h 416"/>
              <a:gd name="T78" fmla="*/ 208 w 352"/>
              <a:gd name="T79" fmla="*/ 338 h 416"/>
              <a:gd name="T80" fmla="*/ 190 w 352"/>
              <a:gd name="T81" fmla="*/ 356 h 416"/>
              <a:gd name="T82" fmla="*/ 168 w 352"/>
              <a:gd name="T83" fmla="*/ 358 h 416"/>
              <a:gd name="T84" fmla="*/ 146 w 352"/>
              <a:gd name="T85" fmla="*/ 344 h 416"/>
              <a:gd name="T86" fmla="*/ 140 w 352"/>
              <a:gd name="T87" fmla="*/ 324 h 416"/>
              <a:gd name="T88" fmla="*/ 168 w 352"/>
              <a:gd name="T89" fmla="*/ 344 h 416"/>
              <a:gd name="T90" fmla="*/ 180 w 352"/>
              <a:gd name="T91" fmla="*/ 346 h 416"/>
              <a:gd name="T92" fmla="*/ 186 w 352"/>
              <a:gd name="T93" fmla="*/ 310 h 416"/>
              <a:gd name="T94" fmla="*/ 180 w 352"/>
              <a:gd name="T95" fmla="*/ 302 h 416"/>
              <a:gd name="T96" fmla="*/ 168 w 352"/>
              <a:gd name="T97" fmla="*/ 304 h 416"/>
              <a:gd name="T98" fmla="*/ 254 w 352"/>
              <a:gd name="T99" fmla="*/ 178 h 416"/>
              <a:gd name="T100" fmla="*/ 176 w 352"/>
              <a:gd name="T101" fmla="*/ 258 h 416"/>
              <a:gd name="T102" fmla="*/ 176 w 352"/>
              <a:gd name="T103" fmla="*/ 268 h 416"/>
              <a:gd name="T104" fmla="*/ 272 w 352"/>
              <a:gd name="T105" fmla="*/ 18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416">
                <a:moveTo>
                  <a:pt x="176" y="222"/>
                </a:moveTo>
                <a:lnTo>
                  <a:pt x="146" y="178"/>
                </a:lnTo>
                <a:lnTo>
                  <a:pt x="206" y="178"/>
                </a:lnTo>
                <a:lnTo>
                  <a:pt x="176" y="222"/>
                </a:lnTo>
                <a:close/>
                <a:moveTo>
                  <a:pt x="352" y="318"/>
                </a:moveTo>
                <a:lnTo>
                  <a:pt x="352" y="278"/>
                </a:lnTo>
                <a:lnTo>
                  <a:pt x="352" y="278"/>
                </a:lnTo>
                <a:lnTo>
                  <a:pt x="352" y="264"/>
                </a:lnTo>
                <a:lnTo>
                  <a:pt x="348" y="250"/>
                </a:lnTo>
                <a:lnTo>
                  <a:pt x="342" y="236"/>
                </a:lnTo>
                <a:lnTo>
                  <a:pt x="336" y="224"/>
                </a:lnTo>
                <a:lnTo>
                  <a:pt x="328" y="212"/>
                </a:lnTo>
                <a:lnTo>
                  <a:pt x="316" y="202"/>
                </a:lnTo>
                <a:lnTo>
                  <a:pt x="304" y="192"/>
                </a:lnTo>
                <a:lnTo>
                  <a:pt x="292" y="186"/>
                </a:lnTo>
                <a:lnTo>
                  <a:pt x="292" y="186"/>
                </a:lnTo>
                <a:lnTo>
                  <a:pt x="290" y="190"/>
                </a:lnTo>
                <a:lnTo>
                  <a:pt x="222" y="292"/>
                </a:lnTo>
                <a:lnTo>
                  <a:pt x="222" y="292"/>
                </a:lnTo>
                <a:lnTo>
                  <a:pt x="226" y="300"/>
                </a:lnTo>
                <a:lnTo>
                  <a:pt x="228" y="306"/>
                </a:lnTo>
                <a:lnTo>
                  <a:pt x="230" y="314"/>
                </a:lnTo>
                <a:lnTo>
                  <a:pt x="232" y="324"/>
                </a:lnTo>
                <a:lnTo>
                  <a:pt x="232" y="324"/>
                </a:lnTo>
                <a:lnTo>
                  <a:pt x="230" y="334"/>
                </a:lnTo>
                <a:lnTo>
                  <a:pt x="226" y="344"/>
                </a:lnTo>
                <a:lnTo>
                  <a:pt x="222" y="354"/>
                </a:lnTo>
                <a:lnTo>
                  <a:pt x="214" y="362"/>
                </a:lnTo>
                <a:lnTo>
                  <a:pt x="206" y="370"/>
                </a:lnTo>
                <a:lnTo>
                  <a:pt x="198" y="374"/>
                </a:lnTo>
                <a:lnTo>
                  <a:pt x="188" y="378"/>
                </a:lnTo>
                <a:lnTo>
                  <a:pt x="176" y="378"/>
                </a:lnTo>
                <a:lnTo>
                  <a:pt x="176" y="378"/>
                </a:lnTo>
                <a:lnTo>
                  <a:pt x="164" y="378"/>
                </a:lnTo>
                <a:lnTo>
                  <a:pt x="154" y="374"/>
                </a:lnTo>
                <a:lnTo>
                  <a:pt x="146" y="370"/>
                </a:lnTo>
                <a:lnTo>
                  <a:pt x="138" y="362"/>
                </a:lnTo>
                <a:lnTo>
                  <a:pt x="130" y="354"/>
                </a:lnTo>
                <a:lnTo>
                  <a:pt x="126" y="344"/>
                </a:lnTo>
                <a:lnTo>
                  <a:pt x="122" y="334"/>
                </a:lnTo>
                <a:lnTo>
                  <a:pt x="120" y="324"/>
                </a:lnTo>
                <a:lnTo>
                  <a:pt x="120" y="324"/>
                </a:lnTo>
                <a:lnTo>
                  <a:pt x="122" y="314"/>
                </a:lnTo>
                <a:lnTo>
                  <a:pt x="124" y="306"/>
                </a:lnTo>
                <a:lnTo>
                  <a:pt x="126" y="300"/>
                </a:lnTo>
                <a:lnTo>
                  <a:pt x="130" y="292"/>
                </a:lnTo>
                <a:lnTo>
                  <a:pt x="62" y="190"/>
                </a:lnTo>
                <a:lnTo>
                  <a:pt x="62" y="190"/>
                </a:lnTo>
                <a:lnTo>
                  <a:pt x="60" y="186"/>
                </a:lnTo>
                <a:lnTo>
                  <a:pt x="60" y="186"/>
                </a:lnTo>
                <a:lnTo>
                  <a:pt x="48" y="192"/>
                </a:lnTo>
                <a:lnTo>
                  <a:pt x="36" y="200"/>
                </a:lnTo>
                <a:lnTo>
                  <a:pt x="26" y="210"/>
                </a:lnTo>
                <a:lnTo>
                  <a:pt x="16" y="220"/>
                </a:lnTo>
                <a:lnTo>
                  <a:pt x="10" y="234"/>
                </a:lnTo>
                <a:lnTo>
                  <a:pt x="4" y="246"/>
                </a:lnTo>
                <a:lnTo>
                  <a:pt x="0" y="262"/>
                </a:lnTo>
                <a:lnTo>
                  <a:pt x="0" y="276"/>
                </a:lnTo>
                <a:lnTo>
                  <a:pt x="0" y="318"/>
                </a:lnTo>
                <a:lnTo>
                  <a:pt x="0" y="318"/>
                </a:lnTo>
                <a:lnTo>
                  <a:pt x="14" y="336"/>
                </a:lnTo>
                <a:lnTo>
                  <a:pt x="28" y="354"/>
                </a:lnTo>
                <a:lnTo>
                  <a:pt x="46" y="370"/>
                </a:lnTo>
                <a:lnTo>
                  <a:pt x="66" y="384"/>
                </a:lnTo>
                <a:lnTo>
                  <a:pt x="66" y="296"/>
                </a:lnTo>
                <a:lnTo>
                  <a:pt x="92" y="296"/>
                </a:lnTo>
                <a:lnTo>
                  <a:pt x="92" y="398"/>
                </a:lnTo>
                <a:lnTo>
                  <a:pt x="92" y="398"/>
                </a:lnTo>
                <a:lnTo>
                  <a:pt x="112" y="406"/>
                </a:lnTo>
                <a:lnTo>
                  <a:pt x="132" y="410"/>
                </a:lnTo>
                <a:lnTo>
                  <a:pt x="154" y="414"/>
                </a:lnTo>
                <a:lnTo>
                  <a:pt x="176" y="416"/>
                </a:lnTo>
                <a:lnTo>
                  <a:pt x="176" y="416"/>
                </a:lnTo>
                <a:lnTo>
                  <a:pt x="198" y="414"/>
                </a:lnTo>
                <a:lnTo>
                  <a:pt x="220" y="410"/>
                </a:lnTo>
                <a:lnTo>
                  <a:pt x="240" y="406"/>
                </a:lnTo>
                <a:lnTo>
                  <a:pt x="260" y="398"/>
                </a:lnTo>
                <a:lnTo>
                  <a:pt x="260" y="296"/>
                </a:lnTo>
                <a:lnTo>
                  <a:pt x="288" y="296"/>
                </a:lnTo>
                <a:lnTo>
                  <a:pt x="288" y="384"/>
                </a:lnTo>
                <a:lnTo>
                  <a:pt x="288" y="384"/>
                </a:lnTo>
                <a:lnTo>
                  <a:pt x="306" y="370"/>
                </a:lnTo>
                <a:lnTo>
                  <a:pt x="324" y="354"/>
                </a:lnTo>
                <a:lnTo>
                  <a:pt x="338" y="336"/>
                </a:lnTo>
                <a:lnTo>
                  <a:pt x="352" y="318"/>
                </a:lnTo>
                <a:lnTo>
                  <a:pt x="352" y="318"/>
                </a:lnTo>
                <a:close/>
                <a:moveTo>
                  <a:pt x="110" y="178"/>
                </a:moveTo>
                <a:lnTo>
                  <a:pt x="158" y="250"/>
                </a:lnTo>
                <a:lnTo>
                  <a:pt x="164" y="240"/>
                </a:lnTo>
                <a:lnTo>
                  <a:pt x="122" y="178"/>
                </a:lnTo>
                <a:lnTo>
                  <a:pt x="110" y="178"/>
                </a:lnTo>
                <a:close/>
                <a:moveTo>
                  <a:pt x="80" y="180"/>
                </a:moveTo>
                <a:lnTo>
                  <a:pt x="142" y="274"/>
                </a:lnTo>
                <a:lnTo>
                  <a:pt x="148" y="264"/>
                </a:lnTo>
                <a:lnTo>
                  <a:pt x="92" y="180"/>
                </a:lnTo>
                <a:lnTo>
                  <a:pt x="92" y="180"/>
                </a:lnTo>
                <a:lnTo>
                  <a:pt x="80" y="180"/>
                </a:lnTo>
                <a:lnTo>
                  <a:pt x="80" y="180"/>
                </a:lnTo>
                <a:close/>
                <a:moveTo>
                  <a:pt x="102" y="76"/>
                </a:moveTo>
                <a:lnTo>
                  <a:pt x="102" y="76"/>
                </a:lnTo>
                <a:lnTo>
                  <a:pt x="104" y="90"/>
                </a:lnTo>
                <a:lnTo>
                  <a:pt x="108" y="104"/>
                </a:lnTo>
                <a:lnTo>
                  <a:pt x="114" y="118"/>
                </a:lnTo>
                <a:lnTo>
                  <a:pt x="124" y="128"/>
                </a:lnTo>
                <a:lnTo>
                  <a:pt x="134" y="138"/>
                </a:lnTo>
                <a:lnTo>
                  <a:pt x="148" y="144"/>
                </a:lnTo>
                <a:lnTo>
                  <a:pt x="162" y="148"/>
                </a:lnTo>
                <a:lnTo>
                  <a:pt x="176" y="150"/>
                </a:lnTo>
                <a:lnTo>
                  <a:pt x="176" y="150"/>
                </a:lnTo>
                <a:lnTo>
                  <a:pt x="192" y="148"/>
                </a:lnTo>
                <a:lnTo>
                  <a:pt x="206" y="144"/>
                </a:lnTo>
                <a:lnTo>
                  <a:pt x="218" y="138"/>
                </a:lnTo>
                <a:lnTo>
                  <a:pt x="230" y="128"/>
                </a:lnTo>
                <a:lnTo>
                  <a:pt x="238" y="118"/>
                </a:lnTo>
                <a:lnTo>
                  <a:pt x="246" y="104"/>
                </a:lnTo>
                <a:lnTo>
                  <a:pt x="250" y="90"/>
                </a:lnTo>
                <a:lnTo>
                  <a:pt x="252" y="76"/>
                </a:lnTo>
                <a:lnTo>
                  <a:pt x="252" y="76"/>
                </a:lnTo>
                <a:lnTo>
                  <a:pt x="250" y="60"/>
                </a:lnTo>
                <a:lnTo>
                  <a:pt x="246" y="46"/>
                </a:lnTo>
                <a:lnTo>
                  <a:pt x="238" y="34"/>
                </a:lnTo>
                <a:lnTo>
                  <a:pt x="230" y="22"/>
                </a:lnTo>
                <a:lnTo>
                  <a:pt x="218" y="14"/>
                </a:lnTo>
                <a:lnTo>
                  <a:pt x="206" y="6"/>
                </a:lnTo>
                <a:lnTo>
                  <a:pt x="192" y="2"/>
                </a:lnTo>
                <a:lnTo>
                  <a:pt x="176" y="0"/>
                </a:lnTo>
                <a:lnTo>
                  <a:pt x="176" y="0"/>
                </a:lnTo>
                <a:lnTo>
                  <a:pt x="176" y="0"/>
                </a:lnTo>
                <a:lnTo>
                  <a:pt x="176" y="0"/>
                </a:lnTo>
                <a:lnTo>
                  <a:pt x="162" y="2"/>
                </a:lnTo>
                <a:lnTo>
                  <a:pt x="148" y="6"/>
                </a:lnTo>
                <a:lnTo>
                  <a:pt x="134" y="14"/>
                </a:lnTo>
                <a:lnTo>
                  <a:pt x="124" y="22"/>
                </a:lnTo>
                <a:lnTo>
                  <a:pt x="114" y="34"/>
                </a:lnTo>
                <a:lnTo>
                  <a:pt x="108" y="46"/>
                </a:lnTo>
                <a:lnTo>
                  <a:pt x="104" y="60"/>
                </a:lnTo>
                <a:lnTo>
                  <a:pt x="102" y="76"/>
                </a:lnTo>
                <a:lnTo>
                  <a:pt x="102" y="76"/>
                </a:lnTo>
                <a:close/>
                <a:moveTo>
                  <a:pt x="140" y="324"/>
                </a:moveTo>
                <a:lnTo>
                  <a:pt x="140" y="324"/>
                </a:lnTo>
                <a:lnTo>
                  <a:pt x="142" y="316"/>
                </a:lnTo>
                <a:lnTo>
                  <a:pt x="144" y="310"/>
                </a:lnTo>
                <a:lnTo>
                  <a:pt x="146" y="304"/>
                </a:lnTo>
                <a:lnTo>
                  <a:pt x="152" y="298"/>
                </a:lnTo>
                <a:lnTo>
                  <a:pt x="156" y="294"/>
                </a:lnTo>
                <a:lnTo>
                  <a:pt x="162" y="292"/>
                </a:lnTo>
                <a:lnTo>
                  <a:pt x="168" y="290"/>
                </a:lnTo>
                <a:lnTo>
                  <a:pt x="176" y="288"/>
                </a:lnTo>
                <a:lnTo>
                  <a:pt x="176" y="288"/>
                </a:lnTo>
                <a:lnTo>
                  <a:pt x="184" y="290"/>
                </a:lnTo>
                <a:lnTo>
                  <a:pt x="190" y="292"/>
                </a:lnTo>
                <a:lnTo>
                  <a:pt x="196" y="294"/>
                </a:lnTo>
                <a:lnTo>
                  <a:pt x="200" y="298"/>
                </a:lnTo>
                <a:lnTo>
                  <a:pt x="206" y="304"/>
                </a:lnTo>
                <a:lnTo>
                  <a:pt x="208" y="310"/>
                </a:lnTo>
                <a:lnTo>
                  <a:pt x="210" y="316"/>
                </a:lnTo>
                <a:lnTo>
                  <a:pt x="212" y="324"/>
                </a:lnTo>
                <a:lnTo>
                  <a:pt x="212" y="324"/>
                </a:lnTo>
                <a:lnTo>
                  <a:pt x="210" y="330"/>
                </a:lnTo>
                <a:lnTo>
                  <a:pt x="208" y="338"/>
                </a:lnTo>
                <a:lnTo>
                  <a:pt x="206" y="344"/>
                </a:lnTo>
                <a:lnTo>
                  <a:pt x="200" y="348"/>
                </a:lnTo>
                <a:lnTo>
                  <a:pt x="196" y="352"/>
                </a:lnTo>
                <a:lnTo>
                  <a:pt x="190" y="356"/>
                </a:lnTo>
                <a:lnTo>
                  <a:pt x="184" y="358"/>
                </a:lnTo>
                <a:lnTo>
                  <a:pt x="176" y="358"/>
                </a:lnTo>
                <a:lnTo>
                  <a:pt x="176" y="358"/>
                </a:lnTo>
                <a:lnTo>
                  <a:pt x="168" y="358"/>
                </a:lnTo>
                <a:lnTo>
                  <a:pt x="162" y="356"/>
                </a:lnTo>
                <a:lnTo>
                  <a:pt x="156" y="352"/>
                </a:lnTo>
                <a:lnTo>
                  <a:pt x="152" y="348"/>
                </a:lnTo>
                <a:lnTo>
                  <a:pt x="146" y="344"/>
                </a:lnTo>
                <a:lnTo>
                  <a:pt x="144" y="338"/>
                </a:lnTo>
                <a:lnTo>
                  <a:pt x="142" y="330"/>
                </a:lnTo>
                <a:lnTo>
                  <a:pt x="140" y="324"/>
                </a:lnTo>
                <a:lnTo>
                  <a:pt x="140" y="324"/>
                </a:lnTo>
                <a:close/>
                <a:moveTo>
                  <a:pt x="166" y="336"/>
                </a:moveTo>
                <a:lnTo>
                  <a:pt x="166" y="336"/>
                </a:lnTo>
                <a:lnTo>
                  <a:pt x="166" y="340"/>
                </a:lnTo>
                <a:lnTo>
                  <a:pt x="168" y="344"/>
                </a:lnTo>
                <a:lnTo>
                  <a:pt x="172" y="346"/>
                </a:lnTo>
                <a:lnTo>
                  <a:pt x="176" y="346"/>
                </a:lnTo>
                <a:lnTo>
                  <a:pt x="176" y="346"/>
                </a:lnTo>
                <a:lnTo>
                  <a:pt x="180" y="346"/>
                </a:lnTo>
                <a:lnTo>
                  <a:pt x="184" y="344"/>
                </a:lnTo>
                <a:lnTo>
                  <a:pt x="186" y="340"/>
                </a:lnTo>
                <a:lnTo>
                  <a:pt x="186" y="336"/>
                </a:lnTo>
                <a:lnTo>
                  <a:pt x="186" y="310"/>
                </a:lnTo>
                <a:lnTo>
                  <a:pt x="186" y="310"/>
                </a:lnTo>
                <a:lnTo>
                  <a:pt x="186" y="306"/>
                </a:lnTo>
                <a:lnTo>
                  <a:pt x="184" y="304"/>
                </a:lnTo>
                <a:lnTo>
                  <a:pt x="180" y="302"/>
                </a:lnTo>
                <a:lnTo>
                  <a:pt x="176" y="300"/>
                </a:lnTo>
                <a:lnTo>
                  <a:pt x="176" y="300"/>
                </a:lnTo>
                <a:lnTo>
                  <a:pt x="172" y="302"/>
                </a:lnTo>
                <a:lnTo>
                  <a:pt x="168" y="304"/>
                </a:lnTo>
                <a:lnTo>
                  <a:pt x="166" y="306"/>
                </a:lnTo>
                <a:lnTo>
                  <a:pt x="166" y="310"/>
                </a:lnTo>
                <a:lnTo>
                  <a:pt x="166" y="336"/>
                </a:lnTo>
                <a:close/>
                <a:moveTo>
                  <a:pt x="254" y="178"/>
                </a:moveTo>
                <a:lnTo>
                  <a:pt x="230" y="178"/>
                </a:lnTo>
                <a:lnTo>
                  <a:pt x="182" y="250"/>
                </a:lnTo>
                <a:lnTo>
                  <a:pt x="176" y="258"/>
                </a:lnTo>
                <a:lnTo>
                  <a:pt x="176" y="258"/>
                </a:lnTo>
                <a:lnTo>
                  <a:pt x="170" y="268"/>
                </a:lnTo>
                <a:lnTo>
                  <a:pt x="170" y="268"/>
                </a:lnTo>
                <a:lnTo>
                  <a:pt x="176" y="268"/>
                </a:lnTo>
                <a:lnTo>
                  <a:pt x="176" y="268"/>
                </a:lnTo>
                <a:lnTo>
                  <a:pt x="184" y="268"/>
                </a:lnTo>
                <a:lnTo>
                  <a:pt x="192" y="270"/>
                </a:lnTo>
                <a:lnTo>
                  <a:pt x="206" y="278"/>
                </a:lnTo>
                <a:lnTo>
                  <a:pt x="272" y="180"/>
                </a:lnTo>
                <a:lnTo>
                  <a:pt x="272" y="180"/>
                </a:lnTo>
                <a:lnTo>
                  <a:pt x="254" y="178"/>
                </a:lnTo>
                <a:lnTo>
                  <a:pt x="254" y="17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4831">
            <a:extLst>
              <a:ext uri="{FF2B5EF4-FFF2-40B4-BE49-F238E27FC236}">
                <a16:creationId xmlns:a16="http://schemas.microsoft.com/office/drawing/2014/main" id="{7D37F2DE-89BC-4A29-B15D-AA270B397AA7}"/>
              </a:ext>
            </a:extLst>
          </p:cNvPr>
          <p:cNvSpPr>
            <a:spLocks noEditPoints="1"/>
          </p:cNvSpPr>
          <p:nvPr/>
        </p:nvSpPr>
        <p:spPr bwMode="auto">
          <a:xfrm>
            <a:off x="2988080" y="3243214"/>
            <a:ext cx="384551" cy="192159"/>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4996">
            <a:extLst>
              <a:ext uri="{FF2B5EF4-FFF2-40B4-BE49-F238E27FC236}">
                <a16:creationId xmlns:a16="http://schemas.microsoft.com/office/drawing/2014/main" id="{C73AD255-96F3-417B-8582-3E6225046ECB}"/>
              </a:ext>
            </a:extLst>
          </p:cNvPr>
          <p:cNvSpPr>
            <a:spLocks noEditPoints="1"/>
          </p:cNvSpPr>
          <p:nvPr/>
        </p:nvSpPr>
        <p:spPr bwMode="auto">
          <a:xfrm>
            <a:off x="3911029" y="1729730"/>
            <a:ext cx="246854" cy="267127"/>
          </a:xfrm>
          <a:custGeom>
            <a:avLst/>
            <a:gdLst>
              <a:gd name="T0" fmla="*/ 64 w 298"/>
              <a:gd name="T1" fmla="*/ 142 h 298"/>
              <a:gd name="T2" fmla="*/ 62 w 298"/>
              <a:gd name="T3" fmla="*/ 126 h 298"/>
              <a:gd name="T4" fmla="*/ 70 w 298"/>
              <a:gd name="T5" fmla="*/ 86 h 298"/>
              <a:gd name="T6" fmla="*/ 82 w 298"/>
              <a:gd name="T7" fmla="*/ 68 h 298"/>
              <a:gd name="T8" fmla="*/ 96 w 298"/>
              <a:gd name="T9" fmla="*/ 72 h 298"/>
              <a:gd name="T10" fmla="*/ 96 w 298"/>
              <a:gd name="T11" fmla="*/ 112 h 298"/>
              <a:gd name="T12" fmla="*/ 86 w 298"/>
              <a:gd name="T13" fmla="*/ 136 h 298"/>
              <a:gd name="T14" fmla="*/ 72 w 298"/>
              <a:gd name="T15" fmla="*/ 148 h 298"/>
              <a:gd name="T16" fmla="*/ 216 w 298"/>
              <a:gd name="T17" fmla="*/ 150 h 298"/>
              <a:gd name="T18" fmla="*/ 204 w 298"/>
              <a:gd name="T19" fmla="*/ 166 h 298"/>
              <a:gd name="T20" fmla="*/ 196 w 298"/>
              <a:gd name="T21" fmla="*/ 208 h 298"/>
              <a:gd name="T22" fmla="*/ 198 w 298"/>
              <a:gd name="T23" fmla="*/ 224 h 298"/>
              <a:gd name="T24" fmla="*/ 212 w 298"/>
              <a:gd name="T25" fmla="*/ 228 h 298"/>
              <a:gd name="T26" fmla="*/ 224 w 298"/>
              <a:gd name="T27" fmla="*/ 214 h 298"/>
              <a:gd name="T28" fmla="*/ 230 w 298"/>
              <a:gd name="T29" fmla="*/ 192 h 298"/>
              <a:gd name="T30" fmla="*/ 232 w 298"/>
              <a:gd name="T31" fmla="*/ 168 h 298"/>
              <a:gd name="T32" fmla="*/ 222 w 298"/>
              <a:gd name="T33" fmla="*/ 148 h 298"/>
              <a:gd name="T34" fmla="*/ 298 w 298"/>
              <a:gd name="T35" fmla="*/ 266 h 298"/>
              <a:gd name="T36" fmla="*/ 278 w 298"/>
              <a:gd name="T37" fmla="*/ 294 h 298"/>
              <a:gd name="T38" fmla="*/ 32 w 298"/>
              <a:gd name="T39" fmla="*/ 298 h 298"/>
              <a:gd name="T40" fmla="*/ 2 w 298"/>
              <a:gd name="T41" fmla="*/ 278 h 298"/>
              <a:gd name="T42" fmla="*/ 0 w 298"/>
              <a:gd name="T43" fmla="*/ 32 h 298"/>
              <a:gd name="T44" fmla="*/ 18 w 298"/>
              <a:gd name="T45" fmla="*/ 2 h 298"/>
              <a:gd name="T46" fmla="*/ 266 w 298"/>
              <a:gd name="T47" fmla="*/ 0 h 298"/>
              <a:gd name="T48" fmla="*/ 294 w 298"/>
              <a:gd name="T49" fmla="*/ 18 h 298"/>
              <a:gd name="T50" fmla="*/ 42 w 298"/>
              <a:gd name="T51" fmla="*/ 150 h 298"/>
              <a:gd name="T52" fmla="*/ 62 w 298"/>
              <a:gd name="T53" fmla="*/ 160 h 298"/>
              <a:gd name="T54" fmla="*/ 94 w 298"/>
              <a:gd name="T55" fmla="*/ 156 h 298"/>
              <a:gd name="T56" fmla="*/ 114 w 298"/>
              <a:gd name="T57" fmla="*/ 142 h 298"/>
              <a:gd name="T58" fmla="*/ 130 w 298"/>
              <a:gd name="T59" fmla="*/ 108 h 298"/>
              <a:gd name="T60" fmla="*/ 128 w 298"/>
              <a:gd name="T61" fmla="*/ 78 h 298"/>
              <a:gd name="T62" fmla="*/ 114 w 298"/>
              <a:gd name="T63" fmla="*/ 60 h 298"/>
              <a:gd name="T64" fmla="*/ 90 w 298"/>
              <a:gd name="T65" fmla="*/ 54 h 298"/>
              <a:gd name="T66" fmla="*/ 56 w 298"/>
              <a:gd name="T67" fmla="*/ 64 h 298"/>
              <a:gd name="T68" fmla="*/ 36 w 298"/>
              <a:gd name="T69" fmla="*/ 94 h 298"/>
              <a:gd name="T70" fmla="*/ 32 w 298"/>
              <a:gd name="T71" fmla="*/ 120 h 298"/>
              <a:gd name="T72" fmla="*/ 42 w 298"/>
              <a:gd name="T73" fmla="*/ 150 h 298"/>
              <a:gd name="T74" fmla="*/ 234 w 298"/>
              <a:gd name="T75" fmla="*/ 72 h 298"/>
              <a:gd name="T76" fmla="*/ 232 w 298"/>
              <a:gd name="T77" fmla="*/ 56 h 298"/>
              <a:gd name="T78" fmla="*/ 200 w 298"/>
              <a:gd name="T79" fmla="*/ 56 h 298"/>
              <a:gd name="T80" fmla="*/ 58 w 298"/>
              <a:gd name="T81" fmla="*/ 230 h 298"/>
              <a:gd name="T82" fmla="*/ 68 w 298"/>
              <a:gd name="T83" fmla="*/ 242 h 298"/>
              <a:gd name="T84" fmla="*/ 98 w 298"/>
              <a:gd name="T85" fmla="*/ 238 h 298"/>
              <a:gd name="T86" fmla="*/ 264 w 298"/>
              <a:gd name="T87" fmla="*/ 166 h 298"/>
              <a:gd name="T88" fmla="*/ 254 w 298"/>
              <a:gd name="T89" fmla="*/ 146 h 298"/>
              <a:gd name="T90" fmla="*/ 226 w 298"/>
              <a:gd name="T91" fmla="*/ 134 h 298"/>
              <a:gd name="T92" fmla="*/ 202 w 298"/>
              <a:gd name="T93" fmla="*/ 140 h 298"/>
              <a:gd name="T94" fmla="*/ 176 w 298"/>
              <a:gd name="T95" fmla="*/ 164 h 298"/>
              <a:gd name="T96" fmla="*/ 166 w 298"/>
              <a:gd name="T97" fmla="*/ 202 h 298"/>
              <a:gd name="T98" fmla="*/ 172 w 298"/>
              <a:gd name="T99" fmla="*/ 226 h 298"/>
              <a:gd name="T100" fmla="*/ 188 w 298"/>
              <a:gd name="T101" fmla="*/ 240 h 298"/>
              <a:gd name="T102" fmla="*/ 218 w 298"/>
              <a:gd name="T103" fmla="*/ 240 h 298"/>
              <a:gd name="T104" fmla="*/ 248 w 298"/>
              <a:gd name="T105" fmla="*/ 224 h 298"/>
              <a:gd name="T106" fmla="*/ 260 w 298"/>
              <a:gd name="T107" fmla="*/ 20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8" h="298">
                <a:moveTo>
                  <a:pt x="72" y="148"/>
                </a:moveTo>
                <a:lnTo>
                  <a:pt x="72" y="148"/>
                </a:lnTo>
                <a:lnTo>
                  <a:pt x="68" y="146"/>
                </a:lnTo>
                <a:lnTo>
                  <a:pt x="64" y="142"/>
                </a:lnTo>
                <a:lnTo>
                  <a:pt x="64" y="142"/>
                </a:lnTo>
                <a:lnTo>
                  <a:pt x="62" y="136"/>
                </a:lnTo>
                <a:lnTo>
                  <a:pt x="62" y="126"/>
                </a:lnTo>
                <a:lnTo>
                  <a:pt x="62" y="126"/>
                </a:lnTo>
                <a:lnTo>
                  <a:pt x="64" y="104"/>
                </a:lnTo>
                <a:lnTo>
                  <a:pt x="64" y="104"/>
                </a:lnTo>
                <a:lnTo>
                  <a:pt x="70" y="86"/>
                </a:lnTo>
                <a:lnTo>
                  <a:pt x="70" y="86"/>
                </a:lnTo>
                <a:lnTo>
                  <a:pt x="72" y="78"/>
                </a:lnTo>
                <a:lnTo>
                  <a:pt x="78" y="72"/>
                </a:lnTo>
                <a:lnTo>
                  <a:pt x="78" y="72"/>
                </a:lnTo>
                <a:lnTo>
                  <a:pt x="82" y="68"/>
                </a:lnTo>
                <a:lnTo>
                  <a:pt x="86" y="68"/>
                </a:lnTo>
                <a:lnTo>
                  <a:pt x="86" y="68"/>
                </a:lnTo>
                <a:lnTo>
                  <a:pt x="92" y="68"/>
                </a:lnTo>
                <a:lnTo>
                  <a:pt x="96" y="72"/>
                </a:lnTo>
                <a:lnTo>
                  <a:pt x="98" y="80"/>
                </a:lnTo>
                <a:lnTo>
                  <a:pt x="98" y="88"/>
                </a:lnTo>
                <a:lnTo>
                  <a:pt x="98" y="88"/>
                </a:lnTo>
                <a:lnTo>
                  <a:pt x="96" y="112"/>
                </a:lnTo>
                <a:lnTo>
                  <a:pt x="96" y="112"/>
                </a:lnTo>
                <a:lnTo>
                  <a:pt x="90" y="130"/>
                </a:lnTo>
                <a:lnTo>
                  <a:pt x="90" y="130"/>
                </a:lnTo>
                <a:lnTo>
                  <a:pt x="86" y="136"/>
                </a:lnTo>
                <a:lnTo>
                  <a:pt x="82" y="142"/>
                </a:lnTo>
                <a:lnTo>
                  <a:pt x="82" y="142"/>
                </a:lnTo>
                <a:lnTo>
                  <a:pt x="78" y="146"/>
                </a:lnTo>
                <a:lnTo>
                  <a:pt x="72" y="148"/>
                </a:lnTo>
                <a:lnTo>
                  <a:pt x="72" y="148"/>
                </a:lnTo>
                <a:close/>
                <a:moveTo>
                  <a:pt x="222" y="148"/>
                </a:moveTo>
                <a:lnTo>
                  <a:pt x="222" y="148"/>
                </a:lnTo>
                <a:lnTo>
                  <a:pt x="216" y="150"/>
                </a:lnTo>
                <a:lnTo>
                  <a:pt x="212" y="154"/>
                </a:lnTo>
                <a:lnTo>
                  <a:pt x="212" y="154"/>
                </a:lnTo>
                <a:lnTo>
                  <a:pt x="208" y="158"/>
                </a:lnTo>
                <a:lnTo>
                  <a:pt x="204" y="166"/>
                </a:lnTo>
                <a:lnTo>
                  <a:pt x="204" y="166"/>
                </a:lnTo>
                <a:lnTo>
                  <a:pt x="198" y="184"/>
                </a:lnTo>
                <a:lnTo>
                  <a:pt x="198" y="184"/>
                </a:lnTo>
                <a:lnTo>
                  <a:pt x="196" y="208"/>
                </a:lnTo>
                <a:lnTo>
                  <a:pt x="196" y="208"/>
                </a:lnTo>
                <a:lnTo>
                  <a:pt x="196" y="218"/>
                </a:lnTo>
                <a:lnTo>
                  <a:pt x="198" y="224"/>
                </a:lnTo>
                <a:lnTo>
                  <a:pt x="198" y="224"/>
                </a:lnTo>
                <a:lnTo>
                  <a:pt x="202" y="228"/>
                </a:lnTo>
                <a:lnTo>
                  <a:pt x="208" y="228"/>
                </a:lnTo>
                <a:lnTo>
                  <a:pt x="208" y="228"/>
                </a:lnTo>
                <a:lnTo>
                  <a:pt x="212" y="228"/>
                </a:lnTo>
                <a:lnTo>
                  <a:pt x="216" y="224"/>
                </a:lnTo>
                <a:lnTo>
                  <a:pt x="220" y="220"/>
                </a:lnTo>
                <a:lnTo>
                  <a:pt x="224" y="214"/>
                </a:lnTo>
                <a:lnTo>
                  <a:pt x="224" y="214"/>
                </a:lnTo>
                <a:lnTo>
                  <a:pt x="228" y="204"/>
                </a:lnTo>
                <a:lnTo>
                  <a:pt x="228" y="204"/>
                </a:lnTo>
                <a:lnTo>
                  <a:pt x="230" y="192"/>
                </a:lnTo>
                <a:lnTo>
                  <a:pt x="230" y="192"/>
                </a:lnTo>
                <a:lnTo>
                  <a:pt x="232" y="180"/>
                </a:lnTo>
                <a:lnTo>
                  <a:pt x="232" y="180"/>
                </a:lnTo>
                <a:lnTo>
                  <a:pt x="232" y="168"/>
                </a:lnTo>
                <a:lnTo>
                  <a:pt x="232" y="168"/>
                </a:lnTo>
                <a:lnTo>
                  <a:pt x="232" y="160"/>
                </a:lnTo>
                <a:lnTo>
                  <a:pt x="230" y="154"/>
                </a:lnTo>
                <a:lnTo>
                  <a:pt x="226" y="150"/>
                </a:lnTo>
                <a:lnTo>
                  <a:pt x="222" y="148"/>
                </a:lnTo>
                <a:lnTo>
                  <a:pt x="222" y="148"/>
                </a:lnTo>
                <a:close/>
                <a:moveTo>
                  <a:pt x="298" y="32"/>
                </a:moveTo>
                <a:lnTo>
                  <a:pt x="298" y="266"/>
                </a:lnTo>
                <a:lnTo>
                  <a:pt x="298" y="266"/>
                </a:lnTo>
                <a:lnTo>
                  <a:pt x="296" y="272"/>
                </a:lnTo>
                <a:lnTo>
                  <a:pt x="294" y="278"/>
                </a:lnTo>
                <a:lnTo>
                  <a:pt x="288" y="288"/>
                </a:lnTo>
                <a:lnTo>
                  <a:pt x="278" y="294"/>
                </a:lnTo>
                <a:lnTo>
                  <a:pt x="272" y="296"/>
                </a:lnTo>
                <a:lnTo>
                  <a:pt x="266" y="298"/>
                </a:lnTo>
                <a:lnTo>
                  <a:pt x="32" y="298"/>
                </a:lnTo>
                <a:lnTo>
                  <a:pt x="32" y="298"/>
                </a:lnTo>
                <a:lnTo>
                  <a:pt x="24" y="296"/>
                </a:lnTo>
                <a:lnTo>
                  <a:pt x="18" y="294"/>
                </a:lnTo>
                <a:lnTo>
                  <a:pt x="8" y="288"/>
                </a:lnTo>
                <a:lnTo>
                  <a:pt x="2" y="278"/>
                </a:lnTo>
                <a:lnTo>
                  <a:pt x="0" y="272"/>
                </a:lnTo>
                <a:lnTo>
                  <a:pt x="0" y="266"/>
                </a:lnTo>
                <a:lnTo>
                  <a:pt x="0" y="32"/>
                </a:lnTo>
                <a:lnTo>
                  <a:pt x="0" y="32"/>
                </a:lnTo>
                <a:lnTo>
                  <a:pt x="0" y="24"/>
                </a:lnTo>
                <a:lnTo>
                  <a:pt x="2" y="18"/>
                </a:lnTo>
                <a:lnTo>
                  <a:pt x="8" y="8"/>
                </a:lnTo>
                <a:lnTo>
                  <a:pt x="18" y="2"/>
                </a:lnTo>
                <a:lnTo>
                  <a:pt x="24" y="0"/>
                </a:lnTo>
                <a:lnTo>
                  <a:pt x="32" y="0"/>
                </a:lnTo>
                <a:lnTo>
                  <a:pt x="266" y="0"/>
                </a:lnTo>
                <a:lnTo>
                  <a:pt x="266" y="0"/>
                </a:lnTo>
                <a:lnTo>
                  <a:pt x="272" y="0"/>
                </a:lnTo>
                <a:lnTo>
                  <a:pt x="278" y="2"/>
                </a:lnTo>
                <a:lnTo>
                  <a:pt x="288" y="8"/>
                </a:lnTo>
                <a:lnTo>
                  <a:pt x="294" y="18"/>
                </a:lnTo>
                <a:lnTo>
                  <a:pt x="296" y="24"/>
                </a:lnTo>
                <a:lnTo>
                  <a:pt x="298" y="32"/>
                </a:lnTo>
                <a:lnTo>
                  <a:pt x="298" y="32"/>
                </a:lnTo>
                <a:close/>
                <a:moveTo>
                  <a:pt x="42" y="150"/>
                </a:moveTo>
                <a:lnTo>
                  <a:pt x="42" y="150"/>
                </a:lnTo>
                <a:lnTo>
                  <a:pt x="48" y="156"/>
                </a:lnTo>
                <a:lnTo>
                  <a:pt x="54" y="158"/>
                </a:lnTo>
                <a:lnTo>
                  <a:pt x="62" y="160"/>
                </a:lnTo>
                <a:lnTo>
                  <a:pt x="72" y="162"/>
                </a:lnTo>
                <a:lnTo>
                  <a:pt x="72" y="162"/>
                </a:lnTo>
                <a:lnTo>
                  <a:pt x="84" y="160"/>
                </a:lnTo>
                <a:lnTo>
                  <a:pt x="94" y="156"/>
                </a:lnTo>
                <a:lnTo>
                  <a:pt x="94" y="156"/>
                </a:lnTo>
                <a:lnTo>
                  <a:pt x="104" y="150"/>
                </a:lnTo>
                <a:lnTo>
                  <a:pt x="114" y="142"/>
                </a:lnTo>
                <a:lnTo>
                  <a:pt x="114" y="142"/>
                </a:lnTo>
                <a:lnTo>
                  <a:pt x="120" y="132"/>
                </a:lnTo>
                <a:lnTo>
                  <a:pt x="126" y="122"/>
                </a:lnTo>
                <a:lnTo>
                  <a:pt x="126" y="122"/>
                </a:lnTo>
                <a:lnTo>
                  <a:pt x="130" y="108"/>
                </a:lnTo>
                <a:lnTo>
                  <a:pt x="130" y="96"/>
                </a:lnTo>
                <a:lnTo>
                  <a:pt x="130" y="96"/>
                </a:lnTo>
                <a:lnTo>
                  <a:pt x="130" y="86"/>
                </a:lnTo>
                <a:lnTo>
                  <a:pt x="128" y="78"/>
                </a:lnTo>
                <a:lnTo>
                  <a:pt x="124" y="70"/>
                </a:lnTo>
                <a:lnTo>
                  <a:pt x="120" y="64"/>
                </a:lnTo>
                <a:lnTo>
                  <a:pt x="120" y="64"/>
                </a:lnTo>
                <a:lnTo>
                  <a:pt x="114" y="60"/>
                </a:lnTo>
                <a:lnTo>
                  <a:pt x="108" y="56"/>
                </a:lnTo>
                <a:lnTo>
                  <a:pt x="100" y="54"/>
                </a:lnTo>
                <a:lnTo>
                  <a:pt x="90" y="54"/>
                </a:lnTo>
                <a:lnTo>
                  <a:pt x="90" y="54"/>
                </a:lnTo>
                <a:lnTo>
                  <a:pt x="78" y="56"/>
                </a:lnTo>
                <a:lnTo>
                  <a:pt x="66" y="58"/>
                </a:lnTo>
                <a:lnTo>
                  <a:pt x="66" y="58"/>
                </a:lnTo>
                <a:lnTo>
                  <a:pt x="56" y="64"/>
                </a:lnTo>
                <a:lnTo>
                  <a:pt x="48" y="72"/>
                </a:lnTo>
                <a:lnTo>
                  <a:pt x="48" y="72"/>
                </a:lnTo>
                <a:lnTo>
                  <a:pt x="40" y="82"/>
                </a:lnTo>
                <a:lnTo>
                  <a:pt x="36" y="94"/>
                </a:lnTo>
                <a:lnTo>
                  <a:pt x="36" y="94"/>
                </a:lnTo>
                <a:lnTo>
                  <a:pt x="32" y="106"/>
                </a:lnTo>
                <a:lnTo>
                  <a:pt x="32" y="120"/>
                </a:lnTo>
                <a:lnTo>
                  <a:pt x="32" y="120"/>
                </a:lnTo>
                <a:lnTo>
                  <a:pt x="32" y="130"/>
                </a:lnTo>
                <a:lnTo>
                  <a:pt x="34" y="138"/>
                </a:lnTo>
                <a:lnTo>
                  <a:pt x="36" y="144"/>
                </a:lnTo>
                <a:lnTo>
                  <a:pt x="42" y="150"/>
                </a:lnTo>
                <a:lnTo>
                  <a:pt x="42" y="150"/>
                </a:lnTo>
                <a:close/>
                <a:moveTo>
                  <a:pt x="98" y="238"/>
                </a:moveTo>
                <a:lnTo>
                  <a:pt x="234" y="72"/>
                </a:lnTo>
                <a:lnTo>
                  <a:pt x="234" y="72"/>
                </a:lnTo>
                <a:lnTo>
                  <a:pt x="236" y="66"/>
                </a:lnTo>
                <a:lnTo>
                  <a:pt x="236" y="60"/>
                </a:lnTo>
                <a:lnTo>
                  <a:pt x="236" y="60"/>
                </a:lnTo>
                <a:lnTo>
                  <a:pt x="232" y="56"/>
                </a:lnTo>
                <a:lnTo>
                  <a:pt x="226" y="54"/>
                </a:lnTo>
                <a:lnTo>
                  <a:pt x="204" y="54"/>
                </a:lnTo>
                <a:lnTo>
                  <a:pt x="204" y="54"/>
                </a:lnTo>
                <a:lnTo>
                  <a:pt x="200" y="56"/>
                </a:lnTo>
                <a:lnTo>
                  <a:pt x="196" y="58"/>
                </a:lnTo>
                <a:lnTo>
                  <a:pt x="60" y="224"/>
                </a:lnTo>
                <a:lnTo>
                  <a:pt x="60" y="224"/>
                </a:lnTo>
                <a:lnTo>
                  <a:pt x="58" y="230"/>
                </a:lnTo>
                <a:lnTo>
                  <a:pt x="60" y="236"/>
                </a:lnTo>
                <a:lnTo>
                  <a:pt x="60" y="236"/>
                </a:lnTo>
                <a:lnTo>
                  <a:pt x="62" y="240"/>
                </a:lnTo>
                <a:lnTo>
                  <a:pt x="68" y="242"/>
                </a:lnTo>
                <a:lnTo>
                  <a:pt x="92" y="242"/>
                </a:lnTo>
                <a:lnTo>
                  <a:pt x="92" y="242"/>
                </a:lnTo>
                <a:lnTo>
                  <a:pt x="96" y="240"/>
                </a:lnTo>
                <a:lnTo>
                  <a:pt x="98" y="238"/>
                </a:lnTo>
                <a:lnTo>
                  <a:pt x="98" y="238"/>
                </a:lnTo>
                <a:close/>
                <a:moveTo>
                  <a:pt x="266" y="176"/>
                </a:moveTo>
                <a:lnTo>
                  <a:pt x="266" y="176"/>
                </a:lnTo>
                <a:lnTo>
                  <a:pt x="264" y="166"/>
                </a:lnTo>
                <a:lnTo>
                  <a:pt x="262" y="158"/>
                </a:lnTo>
                <a:lnTo>
                  <a:pt x="260" y="152"/>
                </a:lnTo>
                <a:lnTo>
                  <a:pt x="254" y="146"/>
                </a:lnTo>
                <a:lnTo>
                  <a:pt x="254" y="146"/>
                </a:lnTo>
                <a:lnTo>
                  <a:pt x="248" y="142"/>
                </a:lnTo>
                <a:lnTo>
                  <a:pt x="242" y="138"/>
                </a:lnTo>
                <a:lnTo>
                  <a:pt x="234" y="136"/>
                </a:lnTo>
                <a:lnTo>
                  <a:pt x="226" y="134"/>
                </a:lnTo>
                <a:lnTo>
                  <a:pt x="226" y="134"/>
                </a:lnTo>
                <a:lnTo>
                  <a:pt x="212" y="136"/>
                </a:lnTo>
                <a:lnTo>
                  <a:pt x="202" y="140"/>
                </a:lnTo>
                <a:lnTo>
                  <a:pt x="202" y="140"/>
                </a:lnTo>
                <a:lnTo>
                  <a:pt x="192" y="146"/>
                </a:lnTo>
                <a:lnTo>
                  <a:pt x="182" y="154"/>
                </a:lnTo>
                <a:lnTo>
                  <a:pt x="182" y="154"/>
                </a:lnTo>
                <a:lnTo>
                  <a:pt x="176" y="164"/>
                </a:lnTo>
                <a:lnTo>
                  <a:pt x="170" y="174"/>
                </a:lnTo>
                <a:lnTo>
                  <a:pt x="170" y="174"/>
                </a:lnTo>
                <a:lnTo>
                  <a:pt x="166" y="188"/>
                </a:lnTo>
                <a:lnTo>
                  <a:pt x="166" y="202"/>
                </a:lnTo>
                <a:lnTo>
                  <a:pt x="166" y="202"/>
                </a:lnTo>
                <a:lnTo>
                  <a:pt x="166" y="210"/>
                </a:lnTo>
                <a:lnTo>
                  <a:pt x="168" y="218"/>
                </a:lnTo>
                <a:lnTo>
                  <a:pt x="172" y="226"/>
                </a:lnTo>
                <a:lnTo>
                  <a:pt x="176" y="232"/>
                </a:lnTo>
                <a:lnTo>
                  <a:pt x="176" y="232"/>
                </a:lnTo>
                <a:lnTo>
                  <a:pt x="182" y="236"/>
                </a:lnTo>
                <a:lnTo>
                  <a:pt x="188" y="240"/>
                </a:lnTo>
                <a:lnTo>
                  <a:pt x="196" y="242"/>
                </a:lnTo>
                <a:lnTo>
                  <a:pt x="206" y="242"/>
                </a:lnTo>
                <a:lnTo>
                  <a:pt x="206" y="242"/>
                </a:lnTo>
                <a:lnTo>
                  <a:pt x="218" y="240"/>
                </a:lnTo>
                <a:lnTo>
                  <a:pt x="230" y="238"/>
                </a:lnTo>
                <a:lnTo>
                  <a:pt x="230" y="238"/>
                </a:lnTo>
                <a:lnTo>
                  <a:pt x="240" y="232"/>
                </a:lnTo>
                <a:lnTo>
                  <a:pt x="248" y="224"/>
                </a:lnTo>
                <a:lnTo>
                  <a:pt x="248" y="224"/>
                </a:lnTo>
                <a:lnTo>
                  <a:pt x="256" y="214"/>
                </a:lnTo>
                <a:lnTo>
                  <a:pt x="260" y="202"/>
                </a:lnTo>
                <a:lnTo>
                  <a:pt x="260" y="202"/>
                </a:lnTo>
                <a:lnTo>
                  <a:pt x="264" y="190"/>
                </a:lnTo>
                <a:lnTo>
                  <a:pt x="266" y="176"/>
                </a:lnTo>
                <a:lnTo>
                  <a:pt x="266" y="17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290">
            <a:extLst>
              <a:ext uri="{FF2B5EF4-FFF2-40B4-BE49-F238E27FC236}">
                <a16:creationId xmlns:a16="http://schemas.microsoft.com/office/drawing/2014/main" id="{16E4B611-552B-4BE3-B1C4-23ECB533C3D6}"/>
              </a:ext>
            </a:extLst>
          </p:cNvPr>
          <p:cNvSpPr>
            <a:spLocks/>
          </p:cNvSpPr>
          <p:nvPr/>
        </p:nvSpPr>
        <p:spPr bwMode="auto">
          <a:xfrm>
            <a:off x="5851517" y="4146805"/>
            <a:ext cx="305577" cy="234801"/>
          </a:xfrm>
          <a:custGeom>
            <a:avLst/>
            <a:gdLst>
              <a:gd name="T0" fmla="*/ 0 w 430"/>
              <a:gd name="T1" fmla="*/ 318 h 358"/>
              <a:gd name="T2" fmla="*/ 78 w 430"/>
              <a:gd name="T3" fmla="*/ 318 h 358"/>
              <a:gd name="T4" fmla="*/ 78 w 430"/>
              <a:gd name="T5" fmla="*/ 238 h 358"/>
              <a:gd name="T6" fmla="*/ 156 w 430"/>
              <a:gd name="T7" fmla="*/ 238 h 358"/>
              <a:gd name="T8" fmla="*/ 156 w 430"/>
              <a:gd name="T9" fmla="*/ 158 h 358"/>
              <a:gd name="T10" fmla="*/ 236 w 430"/>
              <a:gd name="T11" fmla="*/ 158 h 358"/>
              <a:gd name="T12" fmla="*/ 236 w 430"/>
              <a:gd name="T13" fmla="*/ 78 h 358"/>
              <a:gd name="T14" fmla="*/ 314 w 430"/>
              <a:gd name="T15" fmla="*/ 78 h 358"/>
              <a:gd name="T16" fmla="*/ 314 w 430"/>
              <a:gd name="T17" fmla="*/ 0 h 358"/>
              <a:gd name="T18" fmla="*/ 430 w 430"/>
              <a:gd name="T19" fmla="*/ 0 h 358"/>
              <a:gd name="T20" fmla="*/ 430 w 430"/>
              <a:gd name="T21" fmla="*/ 40 h 358"/>
              <a:gd name="T22" fmla="*/ 354 w 430"/>
              <a:gd name="T23" fmla="*/ 40 h 358"/>
              <a:gd name="T24" fmla="*/ 354 w 430"/>
              <a:gd name="T25" fmla="*/ 118 h 358"/>
              <a:gd name="T26" fmla="*/ 274 w 430"/>
              <a:gd name="T27" fmla="*/ 118 h 358"/>
              <a:gd name="T28" fmla="*/ 274 w 430"/>
              <a:gd name="T29" fmla="*/ 198 h 358"/>
              <a:gd name="T30" fmla="*/ 196 w 430"/>
              <a:gd name="T31" fmla="*/ 198 h 358"/>
              <a:gd name="T32" fmla="*/ 196 w 430"/>
              <a:gd name="T33" fmla="*/ 278 h 358"/>
              <a:gd name="T34" fmla="*/ 116 w 430"/>
              <a:gd name="T35" fmla="*/ 278 h 358"/>
              <a:gd name="T36" fmla="*/ 116 w 430"/>
              <a:gd name="T37" fmla="*/ 358 h 358"/>
              <a:gd name="T38" fmla="*/ 0 w 430"/>
              <a:gd name="T39" fmla="*/ 358 h 358"/>
              <a:gd name="T40" fmla="*/ 0 w 430"/>
              <a:gd name="T41" fmla="*/ 31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0" h="358">
                <a:moveTo>
                  <a:pt x="0" y="318"/>
                </a:moveTo>
                <a:lnTo>
                  <a:pt x="78" y="318"/>
                </a:lnTo>
                <a:lnTo>
                  <a:pt x="78" y="238"/>
                </a:lnTo>
                <a:lnTo>
                  <a:pt x="156" y="238"/>
                </a:lnTo>
                <a:lnTo>
                  <a:pt x="156" y="158"/>
                </a:lnTo>
                <a:lnTo>
                  <a:pt x="236" y="158"/>
                </a:lnTo>
                <a:lnTo>
                  <a:pt x="236" y="78"/>
                </a:lnTo>
                <a:lnTo>
                  <a:pt x="314" y="78"/>
                </a:lnTo>
                <a:lnTo>
                  <a:pt x="314" y="0"/>
                </a:lnTo>
                <a:lnTo>
                  <a:pt x="430" y="0"/>
                </a:lnTo>
                <a:lnTo>
                  <a:pt x="430" y="40"/>
                </a:lnTo>
                <a:lnTo>
                  <a:pt x="354" y="40"/>
                </a:lnTo>
                <a:lnTo>
                  <a:pt x="354" y="118"/>
                </a:lnTo>
                <a:lnTo>
                  <a:pt x="274" y="118"/>
                </a:lnTo>
                <a:lnTo>
                  <a:pt x="274" y="198"/>
                </a:lnTo>
                <a:lnTo>
                  <a:pt x="196" y="198"/>
                </a:lnTo>
                <a:lnTo>
                  <a:pt x="196" y="278"/>
                </a:lnTo>
                <a:lnTo>
                  <a:pt x="116" y="278"/>
                </a:lnTo>
                <a:lnTo>
                  <a:pt x="116" y="358"/>
                </a:lnTo>
                <a:lnTo>
                  <a:pt x="0" y="358"/>
                </a:lnTo>
                <a:lnTo>
                  <a:pt x="0" y="31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4827">
            <a:extLst>
              <a:ext uri="{FF2B5EF4-FFF2-40B4-BE49-F238E27FC236}">
                <a16:creationId xmlns:a16="http://schemas.microsoft.com/office/drawing/2014/main" id="{78F35B04-9723-447D-9B23-2793E3550F50}"/>
              </a:ext>
            </a:extLst>
          </p:cNvPr>
          <p:cNvSpPr>
            <a:spLocks noEditPoints="1"/>
          </p:cNvSpPr>
          <p:nvPr/>
        </p:nvSpPr>
        <p:spPr bwMode="auto">
          <a:xfrm>
            <a:off x="3870945" y="3167302"/>
            <a:ext cx="289542" cy="273326"/>
          </a:xfrm>
          <a:custGeom>
            <a:avLst/>
            <a:gdLst>
              <a:gd name="T0" fmla="*/ 338 w 352"/>
              <a:gd name="T1" fmla="*/ 194 h 338"/>
              <a:gd name="T2" fmla="*/ 294 w 352"/>
              <a:gd name="T3" fmla="*/ 46 h 338"/>
              <a:gd name="T4" fmla="*/ 292 w 352"/>
              <a:gd name="T5" fmla="*/ 46 h 338"/>
              <a:gd name="T6" fmla="*/ 292 w 352"/>
              <a:gd name="T7" fmla="*/ 44 h 338"/>
              <a:gd name="T8" fmla="*/ 290 w 352"/>
              <a:gd name="T9" fmla="*/ 44 h 338"/>
              <a:gd name="T10" fmla="*/ 288 w 352"/>
              <a:gd name="T11" fmla="*/ 42 h 338"/>
              <a:gd name="T12" fmla="*/ 288 w 352"/>
              <a:gd name="T13" fmla="*/ 42 h 338"/>
              <a:gd name="T14" fmla="*/ 286 w 352"/>
              <a:gd name="T15" fmla="*/ 40 h 338"/>
              <a:gd name="T16" fmla="*/ 284 w 352"/>
              <a:gd name="T17" fmla="*/ 40 h 338"/>
              <a:gd name="T18" fmla="*/ 202 w 352"/>
              <a:gd name="T19" fmla="*/ 40 h 338"/>
              <a:gd name="T20" fmla="*/ 192 w 352"/>
              <a:gd name="T21" fmla="*/ 26 h 338"/>
              <a:gd name="T22" fmla="*/ 186 w 352"/>
              <a:gd name="T23" fmla="*/ 10 h 338"/>
              <a:gd name="T24" fmla="*/ 180 w 352"/>
              <a:gd name="T25" fmla="*/ 2 h 338"/>
              <a:gd name="T26" fmla="*/ 172 w 352"/>
              <a:gd name="T27" fmla="*/ 2 h 338"/>
              <a:gd name="T28" fmla="*/ 166 w 352"/>
              <a:gd name="T29" fmla="*/ 10 h 338"/>
              <a:gd name="T30" fmla="*/ 160 w 352"/>
              <a:gd name="T31" fmla="*/ 26 h 338"/>
              <a:gd name="T32" fmla="*/ 150 w 352"/>
              <a:gd name="T33" fmla="*/ 40 h 338"/>
              <a:gd name="T34" fmla="*/ 68 w 352"/>
              <a:gd name="T35" fmla="*/ 40 h 338"/>
              <a:gd name="T36" fmla="*/ 66 w 352"/>
              <a:gd name="T37" fmla="*/ 40 h 338"/>
              <a:gd name="T38" fmla="*/ 64 w 352"/>
              <a:gd name="T39" fmla="*/ 42 h 338"/>
              <a:gd name="T40" fmla="*/ 64 w 352"/>
              <a:gd name="T41" fmla="*/ 42 h 338"/>
              <a:gd name="T42" fmla="*/ 62 w 352"/>
              <a:gd name="T43" fmla="*/ 44 h 338"/>
              <a:gd name="T44" fmla="*/ 60 w 352"/>
              <a:gd name="T45" fmla="*/ 44 h 338"/>
              <a:gd name="T46" fmla="*/ 60 w 352"/>
              <a:gd name="T47" fmla="*/ 46 h 338"/>
              <a:gd name="T48" fmla="*/ 58 w 352"/>
              <a:gd name="T49" fmla="*/ 46 h 338"/>
              <a:gd name="T50" fmla="*/ 14 w 352"/>
              <a:gd name="T51" fmla="*/ 194 h 338"/>
              <a:gd name="T52" fmla="*/ 0 w 352"/>
              <a:gd name="T53" fmla="*/ 194 h 338"/>
              <a:gd name="T54" fmla="*/ 18 w 352"/>
              <a:gd name="T55" fmla="*/ 220 h 338"/>
              <a:gd name="T56" fmla="*/ 46 w 352"/>
              <a:gd name="T57" fmla="*/ 236 h 338"/>
              <a:gd name="T58" fmla="*/ 68 w 352"/>
              <a:gd name="T59" fmla="*/ 240 h 338"/>
              <a:gd name="T60" fmla="*/ 100 w 352"/>
              <a:gd name="T61" fmla="*/ 232 h 338"/>
              <a:gd name="T62" fmla="*/ 124 w 352"/>
              <a:gd name="T63" fmla="*/ 212 h 338"/>
              <a:gd name="T64" fmla="*/ 122 w 352"/>
              <a:gd name="T65" fmla="*/ 194 h 338"/>
              <a:gd name="T66" fmla="*/ 82 w 352"/>
              <a:gd name="T67" fmla="*/ 60 h 338"/>
              <a:gd name="T68" fmla="*/ 152 w 352"/>
              <a:gd name="T69" fmla="*/ 66 h 338"/>
              <a:gd name="T70" fmla="*/ 166 w 352"/>
              <a:gd name="T71" fmla="*/ 78 h 338"/>
              <a:gd name="T72" fmla="*/ 122 w 352"/>
              <a:gd name="T73" fmla="*/ 306 h 338"/>
              <a:gd name="T74" fmla="*/ 108 w 352"/>
              <a:gd name="T75" fmla="*/ 316 h 338"/>
              <a:gd name="T76" fmla="*/ 108 w 352"/>
              <a:gd name="T77" fmla="*/ 328 h 338"/>
              <a:gd name="T78" fmla="*/ 122 w 352"/>
              <a:gd name="T79" fmla="*/ 338 h 338"/>
              <a:gd name="T80" fmla="*/ 236 w 352"/>
              <a:gd name="T81" fmla="*/ 338 h 338"/>
              <a:gd name="T82" fmla="*/ 246 w 352"/>
              <a:gd name="T83" fmla="*/ 322 h 338"/>
              <a:gd name="T84" fmla="*/ 242 w 352"/>
              <a:gd name="T85" fmla="*/ 312 h 338"/>
              <a:gd name="T86" fmla="*/ 186 w 352"/>
              <a:gd name="T87" fmla="*/ 306 h 338"/>
              <a:gd name="T88" fmla="*/ 192 w 352"/>
              <a:gd name="T89" fmla="*/ 74 h 338"/>
              <a:gd name="T90" fmla="*/ 202 w 352"/>
              <a:gd name="T91" fmla="*/ 60 h 338"/>
              <a:gd name="T92" fmla="*/ 230 w 352"/>
              <a:gd name="T93" fmla="*/ 194 h 338"/>
              <a:gd name="T94" fmla="*/ 216 w 352"/>
              <a:gd name="T95" fmla="*/ 194 h 338"/>
              <a:gd name="T96" fmla="*/ 234 w 352"/>
              <a:gd name="T97" fmla="*/ 220 h 338"/>
              <a:gd name="T98" fmla="*/ 262 w 352"/>
              <a:gd name="T99" fmla="*/ 236 h 338"/>
              <a:gd name="T100" fmla="*/ 284 w 352"/>
              <a:gd name="T101" fmla="*/ 240 h 338"/>
              <a:gd name="T102" fmla="*/ 316 w 352"/>
              <a:gd name="T103" fmla="*/ 232 h 338"/>
              <a:gd name="T104" fmla="*/ 340 w 352"/>
              <a:gd name="T105" fmla="*/ 212 h 338"/>
              <a:gd name="T106" fmla="*/ 338 w 352"/>
              <a:gd name="T107" fmla="*/ 194 h 338"/>
              <a:gd name="T108" fmla="*/ 100 w 352"/>
              <a:gd name="T109" fmla="*/ 194 h 338"/>
              <a:gd name="T110" fmla="*/ 284 w 352"/>
              <a:gd name="T111" fmla="*/ 8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2" h="338">
                <a:moveTo>
                  <a:pt x="338" y="194"/>
                </a:moveTo>
                <a:lnTo>
                  <a:pt x="338" y="194"/>
                </a:lnTo>
                <a:lnTo>
                  <a:pt x="338" y="194"/>
                </a:lnTo>
                <a:lnTo>
                  <a:pt x="294" y="48"/>
                </a:lnTo>
                <a:lnTo>
                  <a:pt x="294" y="48"/>
                </a:lnTo>
                <a:lnTo>
                  <a:pt x="294" y="46"/>
                </a:lnTo>
                <a:lnTo>
                  <a:pt x="294" y="46"/>
                </a:lnTo>
                <a:lnTo>
                  <a:pt x="292" y="46"/>
                </a:lnTo>
                <a:lnTo>
                  <a:pt x="292" y="46"/>
                </a:lnTo>
                <a:lnTo>
                  <a:pt x="292" y="44"/>
                </a:lnTo>
                <a:lnTo>
                  <a:pt x="292" y="44"/>
                </a:lnTo>
                <a:lnTo>
                  <a:pt x="292" y="44"/>
                </a:lnTo>
                <a:lnTo>
                  <a:pt x="292" y="44"/>
                </a:lnTo>
                <a:lnTo>
                  <a:pt x="290" y="44"/>
                </a:lnTo>
                <a:lnTo>
                  <a:pt x="290" y="44"/>
                </a:lnTo>
                <a:lnTo>
                  <a:pt x="290" y="42"/>
                </a:lnTo>
                <a:lnTo>
                  <a:pt x="290" y="42"/>
                </a:lnTo>
                <a:lnTo>
                  <a:pt x="288" y="42"/>
                </a:lnTo>
                <a:lnTo>
                  <a:pt x="288" y="42"/>
                </a:lnTo>
                <a:lnTo>
                  <a:pt x="288" y="42"/>
                </a:lnTo>
                <a:lnTo>
                  <a:pt x="288" y="42"/>
                </a:lnTo>
                <a:lnTo>
                  <a:pt x="286" y="40"/>
                </a:lnTo>
                <a:lnTo>
                  <a:pt x="286" y="40"/>
                </a:lnTo>
                <a:lnTo>
                  <a:pt x="286" y="40"/>
                </a:lnTo>
                <a:lnTo>
                  <a:pt x="286" y="40"/>
                </a:lnTo>
                <a:lnTo>
                  <a:pt x="284" y="40"/>
                </a:lnTo>
                <a:lnTo>
                  <a:pt x="284" y="40"/>
                </a:lnTo>
                <a:lnTo>
                  <a:pt x="284" y="40"/>
                </a:lnTo>
                <a:lnTo>
                  <a:pt x="202" y="40"/>
                </a:lnTo>
                <a:lnTo>
                  <a:pt x="202" y="40"/>
                </a:lnTo>
                <a:lnTo>
                  <a:pt x="200" y="34"/>
                </a:lnTo>
                <a:lnTo>
                  <a:pt x="196" y="30"/>
                </a:lnTo>
                <a:lnTo>
                  <a:pt x="192" y="26"/>
                </a:lnTo>
                <a:lnTo>
                  <a:pt x="186" y="24"/>
                </a:lnTo>
                <a:lnTo>
                  <a:pt x="186" y="10"/>
                </a:lnTo>
                <a:lnTo>
                  <a:pt x="186" y="10"/>
                </a:lnTo>
                <a:lnTo>
                  <a:pt x="186" y="6"/>
                </a:lnTo>
                <a:lnTo>
                  <a:pt x="184" y="4"/>
                </a:lnTo>
                <a:lnTo>
                  <a:pt x="180" y="2"/>
                </a:lnTo>
                <a:lnTo>
                  <a:pt x="176" y="0"/>
                </a:lnTo>
                <a:lnTo>
                  <a:pt x="176" y="0"/>
                </a:lnTo>
                <a:lnTo>
                  <a:pt x="172" y="2"/>
                </a:lnTo>
                <a:lnTo>
                  <a:pt x="168" y="4"/>
                </a:lnTo>
                <a:lnTo>
                  <a:pt x="166" y="6"/>
                </a:lnTo>
                <a:lnTo>
                  <a:pt x="166" y="10"/>
                </a:lnTo>
                <a:lnTo>
                  <a:pt x="166" y="24"/>
                </a:lnTo>
                <a:lnTo>
                  <a:pt x="166" y="24"/>
                </a:lnTo>
                <a:lnTo>
                  <a:pt x="160" y="26"/>
                </a:lnTo>
                <a:lnTo>
                  <a:pt x="156" y="30"/>
                </a:lnTo>
                <a:lnTo>
                  <a:pt x="152" y="34"/>
                </a:lnTo>
                <a:lnTo>
                  <a:pt x="150" y="40"/>
                </a:lnTo>
                <a:lnTo>
                  <a:pt x="68" y="40"/>
                </a:lnTo>
                <a:lnTo>
                  <a:pt x="68" y="40"/>
                </a:lnTo>
                <a:lnTo>
                  <a:pt x="68" y="40"/>
                </a:lnTo>
                <a:lnTo>
                  <a:pt x="68" y="40"/>
                </a:lnTo>
                <a:lnTo>
                  <a:pt x="66" y="40"/>
                </a:lnTo>
                <a:lnTo>
                  <a:pt x="66" y="40"/>
                </a:lnTo>
                <a:lnTo>
                  <a:pt x="66" y="40"/>
                </a:lnTo>
                <a:lnTo>
                  <a:pt x="66" y="40"/>
                </a:lnTo>
                <a:lnTo>
                  <a:pt x="64" y="42"/>
                </a:lnTo>
                <a:lnTo>
                  <a:pt x="64" y="42"/>
                </a:lnTo>
                <a:lnTo>
                  <a:pt x="64" y="42"/>
                </a:lnTo>
                <a:lnTo>
                  <a:pt x="64" y="42"/>
                </a:lnTo>
                <a:lnTo>
                  <a:pt x="62" y="42"/>
                </a:lnTo>
                <a:lnTo>
                  <a:pt x="62" y="42"/>
                </a:lnTo>
                <a:lnTo>
                  <a:pt x="62" y="44"/>
                </a:lnTo>
                <a:lnTo>
                  <a:pt x="62" y="44"/>
                </a:lnTo>
                <a:lnTo>
                  <a:pt x="60" y="44"/>
                </a:lnTo>
                <a:lnTo>
                  <a:pt x="60" y="44"/>
                </a:lnTo>
                <a:lnTo>
                  <a:pt x="60" y="44"/>
                </a:lnTo>
                <a:lnTo>
                  <a:pt x="60" y="44"/>
                </a:lnTo>
                <a:lnTo>
                  <a:pt x="60" y="46"/>
                </a:lnTo>
                <a:lnTo>
                  <a:pt x="60" y="46"/>
                </a:lnTo>
                <a:lnTo>
                  <a:pt x="58" y="46"/>
                </a:lnTo>
                <a:lnTo>
                  <a:pt x="58" y="46"/>
                </a:lnTo>
                <a:lnTo>
                  <a:pt x="58" y="48"/>
                </a:lnTo>
                <a:lnTo>
                  <a:pt x="14" y="194"/>
                </a:lnTo>
                <a:lnTo>
                  <a:pt x="14" y="194"/>
                </a:lnTo>
                <a:lnTo>
                  <a:pt x="14" y="194"/>
                </a:lnTo>
                <a:lnTo>
                  <a:pt x="0" y="194"/>
                </a:lnTo>
                <a:lnTo>
                  <a:pt x="0" y="194"/>
                </a:lnTo>
                <a:lnTo>
                  <a:pt x="6" y="204"/>
                </a:lnTo>
                <a:lnTo>
                  <a:pt x="12" y="212"/>
                </a:lnTo>
                <a:lnTo>
                  <a:pt x="18" y="220"/>
                </a:lnTo>
                <a:lnTo>
                  <a:pt x="26" y="228"/>
                </a:lnTo>
                <a:lnTo>
                  <a:pt x="36" y="232"/>
                </a:lnTo>
                <a:lnTo>
                  <a:pt x="46" y="236"/>
                </a:lnTo>
                <a:lnTo>
                  <a:pt x="56" y="240"/>
                </a:lnTo>
                <a:lnTo>
                  <a:pt x="68" y="240"/>
                </a:lnTo>
                <a:lnTo>
                  <a:pt x="68" y="240"/>
                </a:lnTo>
                <a:lnTo>
                  <a:pt x="80" y="240"/>
                </a:lnTo>
                <a:lnTo>
                  <a:pt x="90" y="236"/>
                </a:lnTo>
                <a:lnTo>
                  <a:pt x="100" y="232"/>
                </a:lnTo>
                <a:lnTo>
                  <a:pt x="110" y="228"/>
                </a:lnTo>
                <a:lnTo>
                  <a:pt x="118" y="220"/>
                </a:lnTo>
                <a:lnTo>
                  <a:pt x="124" y="212"/>
                </a:lnTo>
                <a:lnTo>
                  <a:pt x="130" y="204"/>
                </a:lnTo>
                <a:lnTo>
                  <a:pt x="136" y="194"/>
                </a:lnTo>
                <a:lnTo>
                  <a:pt x="122" y="194"/>
                </a:lnTo>
                <a:lnTo>
                  <a:pt x="122" y="194"/>
                </a:lnTo>
                <a:lnTo>
                  <a:pt x="122" y="194"/>
                </a:lnTo>
                <a:lnTo>
                  <a:pt x="82" y="60"/>
                </a:lnTo>
                <a:lnTo>
                  <a:pt x="150" y="60"/>
                </a:lnTo>
                <a:lnTo>
                  <a:pt x="150" y="60"/>
                </a:lnTo>
                <a:lnTo>
                  <a:pt x="152" y="66"/>
                </a:lnTo>
                <a:lnTo>
                  <a:pt x="156" y="70"/>
                </a:lnTo>
                <a:lnTo>
                  <a:pt x="160" y="74"/>
                </a:lnTo>
                <a:lnTo>
                  <a:pt x="166" y="78"/>
                </a:lnTo>
                <a:lnTo>
                  <a:pt x="166" y="306"/>
                </a:lnTo>
                <a:lnTo>
                  <a:pt x="122" y="306"/>
                </a:lnTo>
                <a:lnTo>
                  <a:pt x="122" y="306"/>
                </a:lnTo>
                <a:lnTo>
                  <a:pt x="116" y="308"/>
                </a:lnTo>
                <a:lnTo>
                  <a:pt x="110" y="312"/>
                </a:lnTo>
                <a:lnTo>
                  <a:pt x="108" y="316"/>
                </a:lnTo>
                <a:lnTo>
                  <a:pt x="106" y="322"/>
                </a:lnTo>
                <a:lnTo>
                  <a:pt x="106" y="322"/>
                </a:lnTo>
                <a:lnTo>
                  <a:pt x="108" y="328"/>
                </a:lnTo>
                <a:lnTo>
                  <a:pt x="110" y="334"/>
                </a:lnTo>
                <a:lnTo>
                  <a:pt x="116" y="338"/>
                </a:lnTo>
                <a:lnTo>
                  <a:pt x="122" y="338"/>
                </a:lnTo>
                <a:lnTo>
                  <a:pt x="230" y="338"/>
                </a:lnTo>
                <a:lnTo>
                  <a:pt x="230" y="338"/>
                </a:lnTo>
                <a:lnTo>
                  <a:pt x="236" y="338"/>
                </a:lnTo>
                <a:lnTo>
                  <a:pt x="242" y="334"/>
                </a:lnTo>
                <a:lnTo>
                  <a:pt x="244" y="328"/>
                </a:lnTo>
                <a:lnTo>
                  <a:pt x="246" y="322"/>
                </a:lnTo>
                <a:lnTo>
                  <a:pt x="246" y="322"/>
                </a:lnTo>
                <a:lnTo>
                  <a:pt x="244" y="316"/>
                </a:lnTo>
                <a:lnTo>
                  <a:pt x="242" y="312"/>
                </a:lnTo>
                <a:lnTo>
                  <a:pt x="236" y="308"/>
                </a:lnTo>
                <a:lnTo>
                  <a:pt x="230" y="306"/>
                </a:lnTo>
                <a:lnTo>
                  <a:pt x="186" y="306"/>
                </a:lnTo>
                <a:lnTo>
                  <a:pt x="186" y="78"/>
                </a:lnTo>
                <a:lnTo>
                  <a:pt x="186" y="78"/>
                </a:lnTo>
                <a:lnTo>
                  <a:pt x="192" y="74"/>
                </a:lnTo>
                <a:lnTo>
                  <a:pt x="196" y="70"/>
                </a:lnTo>
                <a:lnTo>
                  <a:pt x="200" y="66"/>
                </a:lnTo>
                <a:lnTo>
                  <a:pt x="202" y="60"/>
                </a:lnTo>
                <a:lnTo>
                  <a:pt x="270" y="60"/>
                </a:lnTo>
                <a:lnTo>
                  <a:pt x="230" y="194"/>
                </a:lnTo>
                <a:lnTo>
                  <a:pt x="230" y="194"/>
                </a:lnTo>
                <a:lnTo>
                  <a:pt x="230" y="194"/>
                </a:lnTo>
                <a:lnTo>
                  <a:pt x="216" y="194"/>
                </a:lnTo>
                <a:lnTo>
                  <a:pt x="216" y="194"/>
                </a:lnTo>
                <a:lnTo>
                  <a:pt x="222" y="204"/>
                </a:lnTo>
                <a:lnTo>
                  <a:pt x="228" y="212"/>
                </a:lnTo>
                <a:lnTo>
                  <a:pt x="234" y="220"/>
                </a:lnTo>
                <a:lnTo>
                  <a:pt x="242" y="228"/>
                </a:lnTo>
                <a:lnTo>
                  <a:pt x="252" y="232"/>
                </a:lnTo>
                <a:lnTo>
                  <a:pt x="262" y="236"/>
                </a:lnTo>
                <a:lnTo>
                  <a:pt x="272" y="240"/>
                </a:lnTo>
                <a:lnTo>
                  <a:pt x="284" y="240"/>
                </a:lnTo>
                <a:lnTo>
                  <a:pt x="284" y="240"/>
                </a:lnTo>
                <a:lnTo>
                  <a:pt x="296" y="240"/>
                </a:lnTo>
                <a:lnTo>
                  <a:pt x="306" y="236"/>
                </a:lnTo>
                <a:lnTo>
                  <a:pt x="316" y="232"/>
                </a:lnTo>
                <a:lnTo>
                  <a:pt x="326" y="228"/>
                </a:lnTo>
                <a:lnTo>
                  <a:pt x="334" y="220"/>
                </a:lnTo>
                <a:lnTo>
                  <a:pt x="340" y="212"/>
                </a:lnTo>
                <a:lnTo>
                  <a:pt x="346" y="204"/>
                </a:lnTo>
                <a:lnTo>
                  <a:pt x="352" y="194"/>
                </a:lnTo>
                <a:lnTo>
                  <a:pt x="338" y="194"/>
                </a:lnTo>
                <a:close/>
                <a:moveTo>
                  <a:pt x="36" y="194"/>
                </a:moveTo>
                <a:lnTo>
                  <a:pt x="68" y="86"/>
                </a:lnTo>
                <a:lnTo>
                  <a:pt x="100" y="194"/>
                </a:lnTo>
                <a:lnTo>
                  <a:pt x="36" y="194"/>
                </a:lnTo>
                <a:close/>
                <a:moveTo>
                  <a:pt x="252" y="194"/>
                </a:moveTo>
                <a:lnTo>
                  <a:pt x="284" y="86"/>
                </a:lnTo>
                <a:lnTo>
                  <a:pt x="316" y="194"/>
                </a:lnTo>
                <a:lnTo>
                  <a:pt x="252" y="19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91">
            <a:extLst>
              <a:ext uri="{FF2B5EF4-FFF2-40B4-BE49-F238E27FC236}">
                <a16:creationId xmlns:a16="http://schemas.microsoft.com/office/drawing/2014/main" id="{905D4F8C-6A40-4E38-B538-71391F626FBA}"/>
              </a:ext>
            </a:extLst>
          </p:cNvPr>
          <p:cNvSpPr>
            <a:spLocks/>
          </p:cNvSpPr>
          <p:nvPr/>
        </p:nvSpPr>
        <p:spPr bwMode="auto">
          <a:xfrm>
            <a:off x="4346066" y="2523617"/>
            <a:ext cx="142718" cy="143667"/>
          </a:xfrm>
          <a:custGeom>
            <a:avLst/>
            <a:gdLst>
              <a:gd name="T0" fmla="*/ 108 w 124"/>
              <a:gd name="T1" fmla="*/ 0 h 122"/>
              <a:gd name="T2" fmla="*/ 38 w 124"/>
              <a:gd name="T3" fmla="*/ 0 h 122"/>
              <a:gd name="T4" fmla="*/ 38 w 124"/>
              <a:gd name="T5" fmla="*/ 0 h 122"/>
              <a:gd name="T6" fmla="*/ 32 w 124"/>
              <a:gd name="T7" fmla="*/ 0 h 122"/>
              <a:gd name="T8" fmla="*/ 28 w 124"/>
              <a:gd name="T9" fmla="*/ 4 h 122"/>
              <a:gd name="T10" fmla="*/ 24 w 124"/>
              <a:gd name="T11" fmla="*/ 8 h 122"/>
              <a:gd name="T12" fmla="*/ 24 w 124"/>
              <a:gd name="T13" fmla="*/ 14 h 122"/>
              <a:gd name="T14" fmla="*/ 24 w 124"/>
              <a:gd name="T15" fmla="*/ 20 h 122"/>
              <a:gd name="T16" fmla="*/ 26 w 124"/>
              <a:gd name="T17" fmla="*/ 24 h 122"/>
              <a:gd name="T18" fmla="*/ 32 w 124"/>
              <a:gd name="T19" fmla="*/ 28 h 122"/>
              <a:gd name="T20" fmla="*/ 38 w 124"/>
              <a:gd name="T21" fmla="*/ 28 h 122"/>
              <a:gd name="T22" fmla="*/ 74 w 124"/>
              <a:gd name="T23" fmla="*/ 28 h 122"/>
              <a:gd name="T24" fmla="*/ 6 w 124"/>
              <a:gd name="T25" fmla="*/ 96 h 122"/>
              <a:gd name="T26" fmla="*/ 6 w 124"/>
              <a:gd name="T27" fmla="*/ 96 h 122"/>
              <a:gd name="T28" fmla="*/ 2 w 124"/>
              <a:gd name="T29" fmla="*/ 102 h 122"/>
              <a:gd name="T30" fmla="*/ 0 w 124"/>
              <a:gd name="T31" fmla="*/ 108 h 122"/>
              <a:gd name="T32" fmla="*/ 2 w 124"/>
              <a:gd name="T33" fmla="*/ 114 h 122"/>
              <a:gd name="T34" fmla="*/ 6 w 124"/>
              <a:gd name="T35" fmla="*/ 118 h 122"/>
              <a:gd name="T36" fmla="*/ 10 w 124"/>
              <a:gd name="T37" fmla="*/ 122 h 122"/>
              <a:gd name="T38" fmla="*/ 16 w 124"/>
              <a:gd name="T39" fmla="*/ 122 h 122"/>
              <a:gd name="T40" fmla="*/ 22 w 124"/>
              <a:gd name="T41" fmla="*/ 122 h 122"/>
              <a:gd name="T42" fmla="*/ 28 w 124"/>
              <a:gd name="T43" fmla="*/ 118 h 122"/>
              <a:gd name="T44" fmla="*/ 94 w 124"/>
              <a:gd name="T45" fmla="*/ 50 h 122"/>
              <a:gd name="T46" fmla="*/ 94 w 124"/>
              <a:gd name="T47" fmla="*/ 86 h 122"/>
              <a:gd name="T48" fmla="*/ 94 w 124"/>
              <a:gd name="T49" fmla="*/ 86 h 122"/>
              <a:gd name="T50" fmla="*/ 96 w 124"/>
              <a:gd name="T51" fmla="*/ 92 h 122"/>
              <a:gd name="T52" fmla="*/ 100 w 124"/>
              <a:gd name="T53" fmla="*/ 96 h 122"/>
              <a:gd name="T54" fmla="*/ 104 w 124"/>
              <a:gd name="T55" fmla="*/ 100 h 122"/>
              <a:gd name="T56" fmla="*/ 110 w 124"/>
              <a:gd name="T57" fmla="*/ 100 h 122"/>
              <a:gd name="T58" fmla="*/ 114 w 124"/>
              <a:gd name="T59" fmla="*/ 100 h 122"/>
              <a:gd name="T60" fmla="*/ 120 w 124"/>
              <a:gd name="T61" fmla="*/ 96 h 122"/>
              <a:gd name="T62" fmla="*/ 124 w 124"/>
              <a:gd name="T63" fmla="*/ 92 h 122"/>
              <a:gd name="T64" fmla="*/ 124 w 124"/>
              <a:gd name="T65" fmla="*/ 86 h 122"/>
              <a:gd name="T66" fmla="*/ 124 w 124"/>
              <a:gd name="T67" fmla="*/ 16 h 122"/>
              <a:gd name="T68" fmla="*/ 124 w 124"/>
              <a:gd name="T69" fmla="*/ 16 h 122"/>
              <a:gd name="T70" fmla="*/ 124 w 124"/>
              <a:gd name="T71" fmla="*/ 10 h 122"/>
              <a:gd name="T72" fmla="*/ 120 w 124"/>
              <a:gd name="T73" fmla="*/ 4 h 122"/>
              <a:gd name="T74" fmla="*/ 114 w 124"/>
              <a:gd name="T75" fmla="*/ 0 h 122"/>
              <a:gd name="T76" fmla="*/ 108 w 124"/>
              <a:gd name="T77" fmla="*/ 0 h 122"/>
              <a:gd name="T78" fmla="*/ 108 w 124"/>
              <a:gd name="T7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2">
                <a:moveTo>
                  <a:pt x="108" y="0"/>
                </a:moveTo>
                <a:lnTo>
                  <a:pt x="38" y="0"/>
                </a:lnTo>
                <a:lnTo>
                  <a:pt x="38" y="0"/>
                </a:lnTo>
                <a:lnTo>
                  <a:pt x="32" y="0"/>
                </a:lnTo>
                <a:lnTo>
                  <a:pt x="28" y="4"/>
                </a:lnTo>
                <a:lnTo>
                  <a:pt x="24" y="8"/>
                </a:lnTo>
                <a:lnTo>
                  <a:pt x="24" y="14"/>
                </a:lnTo>
                <a:lnTo>
                  <a:pt x="24" y="20"/>
                </a:lnTo>
                <a:lnTo>
                  <a:pt x="26" y="24"/>
                </a:lnTo>
                <a:lnTo>
                  <a:pt x="32" y="28"/>
                </a:lnTo>
                <a:lnTo>
                  <a:pt x="38" y="28"/>
                </a:lnTo>
                <a:lnTo>
                  <a:pt x="74" y="28"/>
                </a:lnTo>
                <a:lnTo>
                  <a:pt x="6" y="96"/>
                </a:lnTo>
                <a:lnTo>
                  <a:pt x="6" y="96"/>
                </a:lnTo>
                <a:lnTo>
                  <a:pt x="2" y="102"/>
                </a:lnTo>
                <a:lnTo>
                  <a:pt x="0" y="108"/>
                </a:lnTo>
                <a:lnTo>
                  <a:pt x="2" y="114"/>
                </a:lnTo>
                <a:lnTo>
                  <a:pt x="6" y="118"/>
                </a:lnTo>
                <a:lnTo>
                  <a:pt x="10" y="122"/>
                </a:lnTo>
                <a:lnTo>
                  <a:pt x="16" y="122"/>
                </a:lnTo>
                <a:lnTo>
                  <a:pt x="22" y="122"/>
                </a:lnTo>
                <a:lnTo>
                  <a:pt x="28" y="118"/>
                </a:lnTo>
                <a:lnTo>
                  <a:pt x="94" y="50"/>
                </a:lnTo>
                <a:lnTo>
                  <a:pt x="94" y="86"/>
                </a:lnTo>
                <a:lnTo>
                  <a:pt x="94" y="86"/>
                </a:lnTo>
                <a:lnTo>
                  <a:pt x="96" y="92"/>
                </a:lnTo>
                <a:lnTo>
                  <a:pt x="100" y="96"/>
                </a:lnTo>
                <a:lnTo>
                  <a:pt x="104" y="100"/>
                </a:lnTo>
                <a:lnTo>
                  <a:pt x="110" y="100"/>
                </a:lnTo>
                <a:lnTo>
                  <a:pt x="114" y="100"/>
                </a:lnTo>
                <a:lnTo>
                  <a:pt x="120" y="96"/>
                </a:lnTo>
                <a:lnTo>
                  <a:pt x="124" y="92"/>
                </a:lnTo>
                <a:lnTo>
                  <a:pt x="124" y="86"/>
                </a:lnTo>
                <a:lnTo>
                  <a:pt x="124" y="16"/>
                </a:lnTo>
                <a:lnTo>
                  <a:pt x="124" y="16"/>
                </a:lnTo>
                <a:lnTo>
                  <a:pt x="124" y="10"/>
                </a:lnTo>
                <a:lnTo>
                  <a:pt x="120" y="4"/>
                </a:lnTo>
                <a:lnTo>
                  <a:pt x="114" y="0"/>
                </a:lnTo>
                <a:lnTo>
                  <a:pt x="108" y="0"/>
                </a:lnTo>
                <a:lnTo>
                  <a:pt x="108"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Subtitle 2">
            <a:extLst>
              <a:ext uri="{FF2B5EF4-FFF2-40B4-BE49-F238E27FC236}">
                <a16:creationId xmlns:a16="http://schemas.microsoft.com/office/drawing/2014/main" id="{50FEF1C7-E22A-423E-9322-E17228E98157}"/>
              </a:ext>
            </a:extLst>
          </p:cNvPr>
          <p:cNvSpPr txBox="1">
            <a:spLocks/>
          </p:cNvSpPr>
          <p:nvPr/>
        </p:nvSpPr>
        <p:spPr>
          <a:xfrm>
            <a:off x="288516" y="2094501"/>
            <a:ext cx="2226145" cy="703084"/>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US" sz="1100" dirty="0">
                <a:solidFill>
                  <a:schemeClr val="accent6">
                    <a:lumMod val="50000"/>
                  </a:schemeClr>
                </a:solidFill>
                <a:latin typeface="Calibri Light" panose="020F0302020204030204" pitchFamily="34" charset="0"/>
                <a:cs typeface="Calibri Light" panose="020F0302020204030204" pitchFamily="34" charset="0"/>
              </a:rPr>
              <a:t>The winner of the auction </a:t>
            </a:r>
            <a:r>
              <a:rPr lang="en-US" sz="1100" b="1" dirty="0">
                <a:solidFill>
                  <a:schemeClr val="accent6">
                    <a:lumMod val="50000"/>
                  </a:schemeClr>
                </a:solidFill>
                <a:latin typeface="Calibri Light" panose="020F0302020204030204" pitchFamily="34" charset="0"/>
                <a:cs typeface="Calibri Light" panose="020F0302020204030204" pitchFamily="34" charset="0"/>
              </a:rPr>
              <a:t>is </a:t>
            </a:r>
            <a:r>
              <a:rPr lang="en-US" sz="1100" b="1" dirty="0" smtClean="0">
                <a:solidFill>
                  <a:schemeClr val="accent6">
                    <a:lumMod val="50000"/>
                  </a:schemeClr>
                </a:solidFill>
                <a:latin typeface="Calibri Light" panose="020F0302020204030204" pitchFamily="34" charset="0"/>
                <a:cs typeface="Calibri Light" panose="020F0302020204030204" pitchFamily="34" charset="0"/>
              </a:rPr>
              <a:t>obliged </a:t>
            </a:r>
            <a:r>
              <a:rPr lang="en-US" sz="1100" b="1" dirty="0">
                <a:solidFill>
                  <a:schemeClr val="accent6">
                    <a:lumMod val="50000"/>
                  </a:schemeClr>
                </a:solidFill>
                <a:latin typeface="Calibri Light" panose="020F0302020204030204" pitchFamily="34" charset="0"/>
                <a:cs typeface="Calibri Light" panose="020F0302020204030204" pitchFamily="34" charset="0"/>
              </a:rPr>
              <a:t>to </a:t>
            </a:r>
            <a:r>
              <a:rPr lang="en-US" sz="1100" b="1" dirty="0" smtClean="0">
                <a:solidFill>
                  <a:schemeClr val="accent6">
                    <a:lumMod val="50000"/>
                  </a:schemeClr>
                </a:solidFill>
                <a:latin typeface="Calibri Light" panose="020F0302020204030204" pitchFamily="34" charset="0"/>
                <a:cs typeface="Calibri Light" panose="020F0302020204030204" pitchFamily="34" charset="0"/>
              </a:rPr>
              <a:t>annually conclude </a:t>
            </a:r>
            <a:r>
              <a:rPr lang="en-US" sz="1100" b="1" dirty="0">
                <a:solidFill>
                  <a:schemeClr val="accent6">
                    <a:lumMod val="50000"/>
                  </a:schemeClr>
                </a:solidFill>
                <a:latin typeface="Calibri Light" panose="020F0302020204030204" pitchFamily="34" charset="0"/>
                <a:cs typeface="Calibri Light" panose="020F0302020204030204" pitchFamily="34" charset="0"/>
              </a:rPr>
              <a:t>an agreement for the provision of services for the capacity purchase agreement</a:t>
            </a:r>
          </a:p>
        </p:txBody>
      </p:sp>
      <p:sp>
        <p:nvSpPr>
          <p:cNvPr id="27" name="Subtitle 2">
            <a:extLst>
              <a:ext uri="{FF2B5EF4-FFF2-40B4-BE49-F238E27FC236}">
                <a16:creationId xmlns:a16="http://schemas.microsoft.com/office/drawing/2014/main" id="{D242379D-C4BB-40A5-B527-4D83CF47A715}"/>
              </a:ext>
            </a:extLst>
          </p:cNvPr>
          <p:cNvSpPr txBox="1">
            <a:spLocks/>
          </p:cNvSpPr>
          <p:nvPr/>
        </p:nvSpPr>
        <p:spPr>
          <a:xfrm>
            <a:off x="335934" y="828616"/>
            <a:ext cx="1994783" cy="736939"/>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smtClean="0">
                <a:solidFill>
                  <a:schemeClr val="accent6">
                    <a:lumMod val="50000"/>
                  </a:schemeClr>
                </a:solidFill>
                <a:latin typeface="Calibri Light" panose="020F0302020204030204" pitchFamily="34" charset="0"/>
                <a:cs typeface="Calibri Light" panose="020F0302020204030204" pitchFamily="34" charset="0"/>
              </a:rPr>
              <a:t>Approved by </a:t>
            </a:r>
            <a:r>
              <a:rPr lang="en-US" sz="1100" b="1" dirty="0" smtClean="0">
                <a:solidFill>
                  <a:schemeClr val="accent6">
                    <a:lumMod val="50000"/>
                  </a:schemeClr>
                </a:solidFill>
                <a:latin typeface="Calibri Light" panose="020F0302020204030204" pitchFamily="34" charset="0"/>
                <a:cs typeface="Calibri Light" panose="020F0302020204030204" pitchFamily="34" charset="0"/>
              </a:rPr>
              <a:t>the Order </a:t>
            </a:r>
            <a:r>
              <a:rPr lang="en-US" sz="1100" b="1" dirty="0">
                <a:solidFill>
                  <a:schemeClr val="accent6">
                    <a:lumMod val="50000"/>
                  </a:schemeClr>
                </a:solidFill>
                <a:latin typeface="Calibri Light" panose="020F0302020204030204" pitchFamily="34" charset="0"/>
                <a:cs typeface="Calibri Light" panose="020F0302020204030204" pitchFamily="34" charset="0"/>
              </a:rPr>
              <a:t>of the Minister of Energy of  Kazakhstan dated December 03, 2015 No. 683</a:t>
            </a:r>
            <a:endParaRPr lang="ru-RU" sz="1100" b="1" dirty="0">
              <a:solidFill>
                <a:schemeClr val="accent6">
                  <a:lumMod val="50000"/>
                </a:schemeClr>
              </a:solidFill>
              <a:latin typeface="Calibri Light" panose="020F0302020204030204" pitchFamily="34" charset="0"/>
              <a:cs typeface="Calibri Light" panose="020F0302020204030204" pitchFamily="34" charset="0"/>
            </a:endParaRPr>
          </a:p>
          <a:p>
            <a:pPr algn="l">
              <a:lnSpc>
                <a:spcPct val="100000"/>
              </a:lnSpc>
            </a:pPr>
            <a:endParaRPr lang="ru-RU" sz="11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29" name="Flowchart: Decision 50">
            <a:extLst>
              <a:ext uri="{FF2B5EF4-FFF2-40B4-BE49-F238E27FC236}">
                <a16:creationId xmlns:a16="http://schemas.microsoft.com/office/drawing/2014/main" id="{D91DFA03-5734-427E-B013-0170338FC8D2}"/>
              </a:ext>
            </a:extLst>
          </p:cNvPr>
          <p:cNvSpPr/>
          <p:nvPr/>
        </p:nvSpPr>
        <p:spPr>
          <a:xfrm>
            <a:off x="81700" y="1642902"/>
            <a:ext cx="161690" cy="161689"/>
          </a:xfrm>
          <a:prstGeom prst="flowChartDecision">
            <a:avLst/>
          </a:prstGeom>
          <a:solidFill>
            <a:srgbClr val="75B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0" name="Subtitle 2">
            <a:extLst>
              <a:ext uri="{FF2B5EF4-FFF2-40B4-BE49-F238E27FC236}">
                <a16:creationId xmlns:a16="http://schemas.microsoft.com/office/drawing/2014/main" id="{50FEF1C7-E22A-423E-9322-E17228E98157}"/>
              </a:ext>
            </a:extLst>
          </p:cNvPr>
          <p:cNvSpPr txBox="1">
            <a:spLocks/>
          </p:cNvSpPr>
          <p:nvPr/>
        </p:nvSpPr>
        <p:spPr>
          <a:xfrm>
            <a:off x="4843159" y="839278"/>
            <a:ext cx="2218043" cy="364529"/>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US" sz="1100" dirty="0">
                <a:solidFill>
                  <a:schemeClr val="accent6">
                    <a:lumMod val="50000"/>
                  </a:schemeClr>
                </a:solidFill>
                <a:latin typeface="Calibri Light" panose="020F0302020204030204" pitchFamily="34" charset="0"/>
                <a:cs typeface="Calibri Light" panose="020F0302020204030204" pitchFamily="34" charset="0"/>
              </a:rPr>
              <a:t>The auction winner participates </a:t>
            </a:r>
            <a:r>
              <a:rPr lang="en-US" sz="1100" b="1" dirty="0">
                <a:solidFill>
                  <a:schemeClr val="accent6">
                    <a:lumMod val="50000"/>
                  </a:schemeClr>
                </a:solidFill>
                <a:latin typeface="Calibri Light" panose="020F0302020204030204" pitchFamily="34" charset="0"/>
                <a:cs typeface="Calibri Light" panose="020F0302020204030204" pitchFamily="34" charset="0"/>
              </a:rPr>
              <a:t>in the balancing electricity market</a:t>
            </a:r>
          </a:p>
        </p:txBody>
      </p:sp>
      <p:sp>
        <p:nvSpPr>
          <p:cNvPr id="31" name="Flowchart: Decision 48">
            <a:extLst>
              <a:ext uri="{FF2B5EF4-FFF2-40B4-BE49-F238E27FC236}">
                <a16:creationId xmlns:a16="http://schemas.microsoft.com/office/drawing/2014/main" id="{89D60039-8839-4A7E-A4A9-811115247101}"/>
              </a:ext>
            </a:extLst>
          </p:cNvPr>
          <p:cNvSpPr/>
          <p:nvPr/>
        </p:nvSpPr>
        <p:spPr>
          <a:xfrm>
            <a:off x="79408" y="2141427"/>
            <a:ext cx="161690" cy="161689"/>
          </a:xfrm>
          <a:prstGeom prst="flowChartDecision">
            <a:avLst/>
          </a:pr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4" name="Rectangle 49">
            <a:extLst>
              <a:ext uri="{FF2B5EF4-FFF2-40B4-BE49-F238E27FC236}">
                <a16:creationId xmlns:a16="http://schemas.microsoft.com/office/drawing/2014/main" id="{2D193AEA-210F-44B8-8732-2CD608DB8972}"/>
              </a:ext>
            </a:extLst>
          </p:cNvPr>
          <p:cNvSpPr/>
          <p:nvPr/>
        </p:nvSpPr>
        <p:spPr>
          <a:xfrm>
            <a:off x="231019" y="3056240"/>
            <a:ext cx="2905699" cy="938719"/>
          </a:xfrm>
          <a:prstGeom prst="rect">
            <a:avLst/>
          </a:prstGeom>
        </p:spPr>
        <p:txBody>
          <a:bodyPr wrap="square">
            <a:spAutoFit/>
          </a:bodyPr>
          <a:lstStyle/>
          <a:p>
            <a:r>
              <a:rPr lang="en-US" sz="1100" dirty="0">
                <a:solidFill>
                  <a:schemeClr val="accent6">
                    <a:lumMod val="50000"/>
                  </a:schemeClr>
                </a:solidFill>
                <a:latin typeface="Calibri Light" panose="020F0302020204030204" pitchFamily="34" charset="0"/>
                <a:cs typeface="Calibri Light" panose="020F0302020204030204" pitchFamily="34" charset="0"/>
              </a:rPr>
              <a:t>The individual tariff for the service of maintaining the readiness of capacity, the period of purchase of the service of the winner of the auction are not subject to upward adjustment.</a:t>
            </a:r>
            <a:endParaRPr lang="ru-RU" sz="11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5" name="Flowchart: Decision 43">
            <a:extLst>
              <a:ext uri="{FF2B5EF4-FFF2-40B4-BE49-F238E27FC236}">
                <a16:creationId xmlns:a16="http://schemas.microsoft.com/office/drawing/2014/main" id="{8FCC1D7D-7620-43F4-BC1F-653415BB64F9}"/>
              </a:ext>
            </a:extLst>
          </p:cNvPr>
          <p:cNvSpPr/>
          <p:nvPr/>
        </p:nvSpPr>
        <p:spPr>
          <a:xfrm>
            <a:off x="48233" y="3153213"/>
            <a:ext cx="151312" cy="161689"/>
          </a:xfrm>
          <a:prstGeom prst="flowChartDecision">
            <a:avLst/>
          </a:prstGeom>
          <a:solidFill>
            <a:srgbClr val="7A8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36" name="Flowchart: Decision 37">
            <a:extLst>
              <a:ext uri="{FF2B5EF4-FFF2-40B4-BE49-F238E27FC236}">
                <a16:creationId xmlns:a16="http://schemas.microsoft.com/office/drawing/2014/main" id="{BA72C30E-58F0-4C54-A0F9-634DC6A53AEA}"/>
              </a:ext>
            </a:extLst>
          </p:cNvPr>
          <p:cNvSpPr/>
          <p:nvPr/>
        </p:nvSpPr>
        <p:spPr>
          <a:xfrm>
            <a:off x="4694994" y="3149307"/>
            <a:ext cx="161690" cy="161689"/>
          </a:xfrm>
          <a:prstGeom prst="flowChartDecision">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40" name="Rectangle 49">
            <a:extLst>
              <a:ext uri="{FF2B5EF4-FFF2-40B4-BE49-F238E27FC236}">
                <a16:creationId xmlns:a16="http://schemas.microsoft.com/office/drawing/2014/main" id="{2D193AEA-210F-44B8-8732-2CD608DB8972}"/>
              </a:ext>
            </a:extLst>
          </p:cNvPr>
          <p:cNvSpPr/>
          <p:nvPr/>
        </p:nvSpPr>
        <p:spPr>
          <a:xfrm>
            <a:off x="4843159" y="3056240"/>
            <a:ext cx="2026909" cy="769441"/>
          </a:xfrm>
          <a:prstGeom prst="rect">
            <a:avLst/>
          </a:prstGeom>
        </p:spPr>
        <p:txBody>
          <a:bodyPr wrap="square">
            <a:spAutoFit/>
          </a:bodyPr>
          <a:lstStyle/>
          <a:p>
            <a:r>
              <a:rPr lang="en-US" sz="1100" b="1" dirty="0">
                <a:solidFill>
                  <a:schemeClr val="accent6">
                    <a:lumMod val="50000"/>
                  </a:schemeClr>
                </a:solidFill>
                <a:latin typeface="Calibri Light" panose="020F0302020204030204" pitchFamily="34" charset="0"/>
                <a:cs typeface="Calibri Light" panose="020F0302020204030204" pitchFamily="34" charset="0"/>
              </a:rPr>
              <a:t>For type 1 - </a:t>
            </a:r>
            <a:r>
              <a:rPr lang="en-US" sz="1100" dirty="0">
                <a:solidFill>
                  <a:schemeClr val="accent6">
                    <a:lumMod val="50000"/>
                  </a:schemeClr>
                </a:solidFill>
                <a:latin typeface="Calibri Light" panose="020F0302020204030204" pitchFamily="34" charset="0"/>
                <a:cs typeface="Calibri Light" panose="020F0302020204030204" pitchFamily="34" charset="0"/>
              </a:rPr>
              <a:t>the lowest auction price, becomes the tariff, determined based on the results of these auctions</a:t>
            </a:r>
            <a:r>
              <a:rPr lang="en-US" sz="1100" dirty="0" smtClean="0">
                <a:solidFill>
                  <a:schemeClr val="accent6">
                    <a:lumMod val="50000"/>
                  </a:schemeClr>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221739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670386" y="1617811"/>
            <a:ext cx="2427262"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3760352" y="1617811"/>
            <a:ext cx="2427262"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CBC00E3-1825-374A-86B8-61E465BBAFF4}"/>
              </a:ext>
            </a:extLst>
          </p:cNvPr>
          <p:cNvSpPr/>
          <p:nvPr/>
        </p:nvSpPr>
        <p:spPr>
          <a:xfrm>
            <a:off x="533187" y="1955200"/>
            <a:ext cx="332271" cy="3322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Calibri Light" panose="020F0302020204030204" pitchFamily="34" charset="0"/>
              <a:cs typeface="Calibri Light" panose="020F0302020204030204" pitchFamily="34" charset="0"/>
            </a:endParaRPr>
          </a:p>
        </p:txBody>
      </p:sp>
      <p:sp>
        <p:nvSpPr>
          <p:cNvPr id="5" name="Oval 4">
            <a:extLst>
              <a:ext uri="{FF2B5EF4-FFF2-40B4-BE49-F238E27FC236}">
                <a16:creationId xmlns:a16="http://schemas.microsoft.com/office/drawing/2014/main" id="{D7BBF6B3-C1B8-F04B-B236-056E681C8686}"/>
              </a:ext>
            </a:extLst>
          </p:cNvPr>
          <p:cNvSpPr/>
          <p:nvPr/>
        </p:nvSpPr>
        <p:spPr>
          <a:xfrm>
            <a:off x="549566" y="2657742"/>
            <a:ext cx="332271" cy="332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Calibri Light" panose="020F0302020204030204" pitchFamily="34" charset="0"/>
              <a:cs typeface="Calibri Light" panose="020F0302020204030204" pitchFamily="34" charset="0"/>
            </a:endParaRPr>
          </a:p>
        </p:txBody>
      </p:sp>
      <p:sp>
        <p:nvSpPr>
          <p:cNvPr id="7" name="Oval 6">
            <a:extLst>
              <a:ext uri="{FF2B5EF4-FFF2-40B4-BE49-F238E27FC236}">
                <a16:creationId xmlns:a16="http://schemas.microsoft.com/office/drawing/2014/main" id="{902CE3C2-9AFA-2B4E-B584-8600E2F56B94}"/>
              </a:ext>
            </a:extLst>
          </p:cNvPr>
          <p:cNvSpPr/>
          <p:nvPr/>
        </p:nvSpPr>
        <p:spPr>
          <a:xfrm>
            <a:off x="560458" y="3578408"/>
            <a:ext cx="332271" cy="332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Calibri Light" panose="020F0302020204030204" pitchFamily="34" charset="0"/>
              <a:cs typeface="Calibri Light" panose="020F0302020204030204" pitchFamily="34" charset="0"/>
            </a:endParaRPr>
          </a:p>
        </p:txBody>
      </p:sp>
      <p:sp>
        <p:nvSpPr>
          <p:cNvPr id="13" name="Oval 12">
            <a:extLst>
              <a:ext uri="{FF2B5EF4-FFF2-40B4-BE49-F238E27FC236}">
                <a16:creationId xmlns:a16="http://schemas.microsoft.com/office/drawing/2014/main" id="{3F626941-A6D6-FF4E-980B-4AE2A33FFD99}"/>
              </a:ext>
            </a:extLst>
          </p:cNvPr>
          <p:cNvSpPr/>
          <p:nvPr/>
        </p:nvSpPr>
        <p:spPr>
          <a:xfrm>
            <a:off x="3736969" y="1955711"/>
            <a:ext cx="332271" cy="332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Calibri Light" panose="020F0302020204030204" pitchFamily="34" charset="0"/>
              <a:cs typeface="Calibri Light" panose="020F0302020204030204" pitchFamily="34" charset="0"/>
            </a:endParaRPr>
          </a:p>
        </p:txBody>
      </p:sp>
      <p:sp>
        <p:nvSpPr>
          <p:cNvPr id="17" name="Oval 16">
            <a:extLst>
              <a:ext uri="{FF2B5EF4-FFF2-40B4-BE49-F238E27FC236}">
                <a16:creationId xmlns:a16="http://schemas.microsoft.com/office/drawing/2014/main" id="{F296CEF1-85A7-A74A-A8F3-1ECA62EA1014}"/>
              </a:ext>
            </a:extLst>
          </p:cNvPr>
          <p:cNvSpPr/>
          <p:nvPr/>
        </p:nvSpPr>
        <p:spPr>
          <a:xfrm>
            <a:off x="3775970" y="2686823"/>
            <a:ext cx="332271" cy="332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Calibri Light" panose="020F0302020204030204" pitchFamily="34" charset="0"/>
              <a:cs typeface="Calibri Light" panose="020F0302020204030204" pitchFamily="34" charset="0"/>
            </a:endParaRPr>
          </a:p>
        </p:txBody>
      </p:sp>
      <p:sp>
        <p:nvSpPr>
          <p:cNvPr id="19" name="Oval 18">
            <a:extLst>
              <a:ext uri="{FF2B5EF4-FFF2-40B4-BE49-F238E27FC236}">
                <a16:creationId xmlns:a16="http://schemas.microsoft.com/office/drawing/2014/main" id="{644B8134-C858-4C4F-AF30-5EEEEF41E482}"/>
              </a:ext>
            </a:extLst>
          </p:cNvPr>
          <p:cNvSpPr/>
          <p:nvPr/>
        </p:nvSpPr>
        <p:spPr>
          <a:xfrm>
            <a:off x="3779791" y="3227682"/>
            <a:ext cx="332271" cy="332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Calibri Light" panose="020F0302020204030204" pitchFamily="34" charset="0"/>
              <a:cs typeface="Calibri Light" panose="020F0302020204030204" pitchFamily="34" charset="0"/>
            </a:endParaRPr>
          </a:p>
        </p:txBody>
      </p:sp>
      <p:sp>
        <p:nvSpPr>
          <p:cNvPr id="22" name="Chevron 21">
            <a:extLst>
              <a:ext uri="{FF2B5EF4-FFF2-40B4-BE49-F238E27FC236}">
                <a16:creationId xmlns:a16="http://schemas.microsoft.com/office/drawing/2014/main" id="{78BAEA5B-153C-AD4A-ADAD-46DC67630261}"/>
              </a:ext>
            </a:extLst>
          </p:cNvPr>
          <p:cNvSpPr/>
          <p:nvPr/>
        </p:nvSpPr>
        <p:spPr>
          <a:xfrm>
            <a:off x="1151823" y="1483259"/>
            <a:ext cx="1464388" cy="27237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Calibri Light" panose="020F0302020204030204" pitchFamily="34" charset="0"/>
              <a:cs typeface="Calibri Light" panose="020F030202020403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4242470" y="1483259"/>
            <a:ext cx="1463707" cy="27237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3191023" y="1376806"/>
            <a:ext cx="237977" cy="48306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3429001" y="1376806"/>
            <a:ext cx="237977" cy="48306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Calibri Light" panose="020F0302020204030204" pitchFamily="34" charset="0"/>
              <a:cs typeface="Calibri Light" panose="020F030202020403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flipH="1">
            <a:off x="3421719" y="1951613"/>
            <a:ext cx="7281" cy="2548129"/>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038913" y="1913827"/>
            <a:ext cx="2124116" cy="364529"/>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US" sz="1100" dirty="0">
                <a:solidFill>
                  <a:schemeClr val="accent6">
                    <a:lumMod val="50000"/>
                  </a:schemeClr>
                </a:solidFill>
                <a:latin typeface="Calibri Light" panose="020F0302020204030204" pitchFamily="34" charset="0"/>
                <a:cs typeface="Calibri Light" panose="020F0302020204030204" pitchFamily="34" charset="0"/>
              </a:rPr>
              <a:t>conclude a purchase agreement with the winner for 15 years</a:t>
            </a:r>
            <a:endParaRPr lang="ru-RU" sz="11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47" name="Subtitle 2">
            <a:extLst>
              <a:ext uri="{FF2B5EF4-FFF2-40B4-BE49-F238E27FC236}">
                <a16:creationId xmlns:a16="http://schemas.microsoft.com/office/drawing/2014/main" id="{8BDA0FC2-2D2A-EF4D-BC48-E898D1DBBE98}"/>
              </a:ext>
            </a:extLst>
          </p:cNvPr>
          <p:cNvSpPr txBox="1">
            <a:spLocks/>
          </p:cNvSpPr>
          <p:nvPr/>
        </p:nvSpPr>
        <p:spPr>
          <a:xfrm>
            <a:off x="1034405" y="2467571"/>
            <a:ext cx="2124117" cy="795417"/>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985"/>
              </a:lnSpc>
            </a:pPr>
            <a:r>
              <a:rPr lang="en-US" sz="1100" dirty="0" smtClean="0">
                <a:solidFill>
                  <a:schemeClr val="accent6">
                    <a:lumMod val="50000"/>
                  </a:schemeClr>
                </a:solidFill>
                <a:latin typeface="Calibri Light" panose="020F0302020204030204" pitchFamily="34" charset="0"/>
                <a:cs typeface="Calibri Light" panose="020F0302020204030204" pitchFamily="34" charset="0"/>
              </a:rPr>
              <a:t> </a:t>
            </a:r>
            <a:r>
              <a:rPr lang="en-US" sz="1100" dirty="0">
                <a:solidFill>
                  <a:schemeClr val="accent6">
                    <a:lumMod val="50000"/>
                  </a:schemeClr>
                </a:solidFill>
                <a:latin typeface="Calibri Light" panose="020F0302020204030204" pitchFamily="34" charset="0"/>
                <a:cs typeface="Calibri Light" panose="020F0302020204030204" pitchFamily="34" charset="0"/>
              </a:rPr>
              <a:t>monthly pay the energy producing organization for the volume of services provided to maintain the readiness of electric capacity in accordance with the electric capacity market Rules</a:t>
            </a:r>
          </a:p>
        </p:txBody>
      </p:sp>
      <p:sp>
        <p:nvSpPr>
          <p:cNvPr id="50" name="Subtitle 2">
            <a:extLst>
              <a:ext uri="{FF2B5EF4-FFF2-40B4-BE49-F238E27FC236}">
                <a16:creationId xmlns:a16="http://schemas.microsoft.com/office/drawing/2014/main" id="{FECBB0CB-AA25-8D49-A987-5BE45C32A576}"/>
              </a:ext>
            </a:extLst>
          </p:cNvPr>
          <p:cNvSpPr txBox="1">
            <a:spLocks/>
          </p:cNvSpPr>
          <p:nvPr/>
        </p:nvSpPr>
        <p:spPr>
          <a:xfrm>
            <a:off x="1034405" y="3517873"/>
            <a:ext cx="2137178" cy="923657"/>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985"/>
              </a:lnSpc>
            </a:pPr>
            <a:r>
              <a:rPr lang="en-US" sz="1100" dirty="0">
                <a:solidFill>
                  <a:schemeClr val="accent6">
                    <a:lumMod val="50000"/>
                  </a:schemeClr>
                </a:solidFill>
                <a:latin typeface="Calibri Light" panose="020F0302020204030204" pitchFamily="34" charset="0"/>
                <a:cs typeface="Calibri Light" panose="020F0302020204030204" pitchFamily="34" charset="0"/>
              </a:rPr>
              <a:t>return financial </a:t>
            </a:r>
            <a:r>
              <a:rPr lang="en-US" sz="1100" dirty="0" smtClean="0">
                <a:solidFill>
                  <a:schemeClr val="accent6">
                    <a:lumMod val="50000"/>
                  </a:schemeClr>
                </a:solidFill>
                <a:latin typeface="Calibri Light" panose="020F0302020204030204" pitchFamily="34" charset="0"/>
                <a:cs typeface="Calibri Light" panose="020F0302020204030204" pitchFamily="34" charset="0"/>
              </a:rPr>
              <a:t>support </a:t>
            </a:r>
            <a:r>
              <a:rPr lang="en-US" sz="1100" dirty="0">
                <a:solidFill>
                  <a:schemeClr val="accent6">
                    <a:lumMod val="50000"/>
                  </a:schemeClr>
                </a:solidFill>
                <a:latin typeface="Calibri Light" panose="020F0302020204030204" pitchFamily="34" charset="0"/>
                <a:cs typeface="Calibri Light" panose="020F0302020204030204" pitchFamily="34" charset="0"/>
              </a:rPr>
              <a:t>for the fulfillment of the terms of the contract or part thereof, in case of commissioning of generating plants with a maneuverable generation mode within the established time limits</a:t>
            </a:r>
            <a:endParaRPr lang="en-US" sz="1100" dirty="0">
              <a:solidFill>
                <a:schemeClr val="accent6">
                  <a:lumMod val="50000"/>
                </a:schemeClr>
              </a:solidFill>
              <a:latin typeface="Calibri Light" panose="020F0302020204030204" pitchFamily="34" charset="0"/>
              <a:ea typeface="Lato Light" panose="020F0502020204030203" pitchFamily="34" charset="0"/>
              <a:cs typeface="Calibri Light" panose="020F0302020204030204" pitchFamily="34" charset="0"/>
            </a:endParaRPr>
          </a:p>
        </p:txBody>
      </p:sp>
      <p:sp>
        <p:nvSpPr>
          <p:cNvPr id="53" name="Subtitle 2">
            <a:extLst>
              <a:ext uri="{FF2B5EF4-FFF2-40B4-BE49-F238E27FC236}">
                <a16:creationId xmlns:a16="http://schemas.microsoft.com/office/drawing/2014/main" id="{F7AC84C5-CF41-6F43-B1B1-3DC00BD4CB97}"/>
              </a:ext>
            </a:extLst>
          </p:cNvPr>
          <p:cNvSpPr txBox="1">
            <a:spLocks/>
          </p:cNvSpPr>
          <p:nvPr/>
        </p:nvSpPr>
        <p:spPr>
          <a:xfrm>
            <a:off x="4189813" y="1888147"/>
            <a:ext cx="2342573" cy="415890"/>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985"/>
              </a:lnSpc>
            </a:pPr>
            <a:r>
              <a:rPr lang="en-US" sz="1100" dirty="0">
                <a:solidFill>
                  <a:schemeClr val="accent6">
                    <a:lumMod val="50000"/>
                  </a:schemeClr>
                </a:solidFill>
                <a:latin typeface="Calibri Light" panose="020F0302020204030204" pitchFamily="34" charset="0"/>
                <a:cs typeface="Calibri Light" panose="020F0302020204030204" pitchFamily="34" charset="0"/>
              </a:rPr>
              <a:t>promptly put into operation a generating plant with a maneuverable generation mode</a:t>
            </a:r>
            <a:endParaRPr lang="en-US" sz="1100" dirty="0">
              <a:solidFill>
                <a:schemeClr val="accent6">
                  <a:lumMod val="50000"/>
                </a:schemeClr>
              </a:solidFill>
              <a:latin typeface="Calibri Light" panose="020F0302020204030204" pitchFamily="34" charset="0"/>
              <a:ea typeface="Lato Light" panose="020F0502020204030203" pitchFamily="34" charset="0"/>
              <a:cs typeface="Calibri Light" panose="020F0302020204030204" pitchFamily="34" charset="0"/>
            </a:endParaRPr>
          </a:p>
        </p:txBody>
      </p:sp>
      <p:sp>
        <p:nvSpPr>
          <p:cNvPr id="55" name="Subtitle 2">
            <a:extLst>
              <a:ext uri="{FF2B5EF4-FFF2-40B4-BE49-F238E27FC236}">
                <a16:creationId xmlns:a16="http://schemas.microsoft.com/office/drawing/2014/main" id="{4708E119-EA15-B640-97F1-E99263C32B8A}"/>
              </a:ext>
            </a:extLst>
          </p:cNvPr>
          <p:cNvSpPr txBox="1">
            <a:spLocks/>
          </p:cNvSpPr>
          <p:nvPr/>
        </p:nvSpPr>
        <p:spPr>
          <a:xfrm>
            <a:off x="4205663" y="4206977"/>
            <a:ext cx="2225009" cy="544130"/>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defTabSz="914400">
              <a:lnSpc>
                <a:spcPts val="985"/>
              </a:lnSpc>
              <a:spcBef>
                <a:spcPts val="0"/>
              </a:spcBef>
            </a:pPr>
            <a:r>
              <a:rPr lang="en-US" sz="1100" i="1" dirty="0">
                <a:solidFill>
                  <a:srgbClr val="2683C6">
                    <a:lumMod val="50000"/>
                  </a:srgbClr>
                </a:solidFill>
                <a:latin typeface="Calibri Light" panose="020F0302020204030204" pitchFamily="34" charset="0"/>
                <a:cs typeface="Calibri Light" panose="020F0302020204030204" pitchFamily="34" charset="0"/>
              </a:rPr>
              <a:t>for </a:t>
            </a:r>
            <a:r>
              <a:rPr lang="en-US" sz="1100" i="1" dirty="0" smtClean="0">
                <a:solidFill>
                  <a:srgbClr val="2683C6">
                    <a:lumMod val="50000"/>
                  </a:srgbClr>
                </a:solidFill>
                <a:latin typeface="Calibri Light" panose="020F0302020204030204" pitchFamily="34" charset="0"/>
                <a:cs typeface="Calibri Light" panose="020F0302020204030204" pitchFamily="34" charset="0"/>
              </a:rPr>
              <a:t>type 1 of auction</a:t>
            </a:r>
          </a:p>
          <a:p>
            <a:pPr lvl="0" algn="l" defTabSz="914400">
              <a:lnSpc>
                <a:spcPts val="985"/>
              </a:lnSpc>
              <a:spcBef>
                <a:spcPts val="0"/>
              </a:spcBef>
            </a:pPr>
            <a:r>
              <a:rPr lang="en-US" sz="1100" dirty="0" smtClean="0">
                <a:solidFill>
                  <a:srgbClr val="2683C6">
                    <a:lumMod val="50000"/>
                  </a:srgbClr>
                </a:solidFill>
                <a:latin typeface="Calibri Light" panose="020F0302020204030204" pitchFamily="34" charset="0"/>
                <a:cs typeface="Calibri Light" panose="020F0302020204030204" pitchFamily="34" charset="0"/>
              </a:rPr>
              <a:t>reimburse </a:t>
            </a:r>
            <a:r>
              <a:rPr lang="en-US" sz="1100" dirty="0">
                <a:solidFill>
                  <a:srgbClr val="2683C6">
                    <a:lumMod val="50000"/>
                  </a:srgbClr>
                </a:solidFill>
                <a:latin typeface="Calibri Light" panose="020F0302020204030204" pitchFamily="34" charset="0"/>
                <a:cs typeface="Calibri Light" panose="020F0302020204030204" pitchFamily="34" charset="0"/>
              </a:rPr>
              <a:t>the </a:t>
            </a:r>
            <a:r>
              <a:rPr lang="en-US" sz="1100" dirty="0" smtClean="0">
                <a:solidFill>
                  <a:srgbClr val="2683C6">
                    <a:lumMod val="50000"/>
                  </a:srgbClr>
                </a:solidFill>
                <a:latin typeface="Calibri Light" panose="020F0302020204030204" pitchFamily="34" charset="0"/>
                <a:cs typeface="Calibri Light" panose="020F0302020204030204" pitchFamily="34" charset="0"/>
              </a:rPr>
              <a:t>SFC </a:t>
            </a:r>
            <a:r>
              <a:rPr lang="en-US" sz="1100" dirty="0">
                <a:solidFill>
                  <a:srgbClr val="2683C6">
                    <a:lumMod val="50000"/>
                  </a:srgbClr>
                </a:solidFill>
                <a:latin typeface="Calibri Light" panose="020F0302020204030204" pitchFamily="34" charset="0"/>
                <a:cs typeface="Calibri Light" panose="020F0302020204030204" pitchFamily="34" charset="0"/>
              </a:rPr>
              <a:t>for the costs incurred for the development of a preliminary feasibility study</a:t>
            </a:r>
            <a:endParaRPr lang="en-US" sz="1100" dirty="0">
              <a:solidFill>
                <a:schemeClr val="accent6">
                  <a:lumMod val="50000"/>
                </a:schemeClr>
              </a:solidFill>
              <a:latin typeface="Calibri Light" panose="020F0302020204030204" pitchFamily="34" charset="0"/>
              <a:ea typeface="Lato Light" panose="020F0502020204030203" pitchFamily="34" charset="0"/>
              <a:cs typeface="Calibri Light" panose="020F0302020204030204" pitchFamily="34" charset="0"/>
            </a:endParaRPr>
          </a:p>
        </p:txBody>
      </p:sp>
      <p:sp>
        <p:nvSpPr>
          <p:cNvPr id="56" name="Subtitle 2">
            <a:extLst>
              <a:ext uri="{FF2B5EF4-FFF2-40B4-BE49-F238E27FC236}">
                <a16:creationId xmlns:a16="http://schemas.microsoft.com/office/drawing/2014/main" id="{6F6A9778-CDB7-8542-BEA7-F4E4E85FA722}"/>
              </a:ext>
            </a:extLst>
          </p:cNvPr>
          <p:cNvSpPr txBox="1">
            <a:spLocks/>
          </p:cNvSpPr>
          <p:nvPr/>
        </p:nvSpPr>
        <p:spPr>
          <a:xfrm>
            <a:off x="4194098" y="2568259"/>
            <a:ext cx="2229290" cy="544130"/>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ts val="985"/>
              </a:lnSpc>
            </a:pPr>
            <a:r>
              <a:rPr lang="en-US" sz="1100" dirty="0">
                <a:solidFill>
                  <a:schemeClr val="accent6">
                    <a:lumMod val="50000"/>
                  </a:schemeClr>
                </a:solidFill>
                <a:latin typeface="Calibri Light" panose="020F0302020204030204" pitchFamily="34" charset="0"/>
                <a:cs typeface="Calibri Light" panose="020F0302020204030204" pitchFamily="34" charset="0"/>
              </a:rPr>
              <a:t>provide the Single Purchaser with financial </a:t>
            </a:r>
            <a:r>
              <a:rPr lang="en-US" sz="1100" dirty="0" smtClean="0">
                <a:solidFill>
                  <a:schemeClr val="accent6">
                    <a:lumMod val="50000"/>
                  </a:schemeClr>
                </a:solidFill>
                <a:latin typeface="Calibri Light" panose="020F0302020204030204" pitchFamily="34" charset="0"/>
                <a:cs typeface="Calibri Light" panose="020F0302020204030204" pitchFamily="34" charset="0"/>
              </a:rPr>
              <a:t>support </a:t>
            </a:r>
            <a:r>
              <a:rPr lang="en-US" sz="1100" dirty="0">
                <a:solidFill>
                  <a:schemeClr val="accent6">
                    <a:lumMod val="50000"/>
                  </a:schemeClr>
                </a:solidFill>
                <a:latin typeface="Calibri Light" panose="020F0302020204030204" pitchFamily="34" charset="0"/>
                <a:cs typeface="Calibri Light" panose="020F0302020204030204" pitchFamily="34" charset="0"/>
              </a:rPr>
              <a:t>for the fulfillment of the terms of the purchase agreement on time</a:t>
            </a:r>
          </a:p>
        </p:txBody>
      </p:sp>
      <p:sp>
        <p:nvSpPr>
          <p:cNvPr id="58" name="TextBox 57">
            <a:extLst>
              <a:ext uri="{FF2B5EF4-FFF2-40B4-BE49-F238E27FC236}">
                <a16:creationId xmlns:a16="http://schemas.microsoft.com/office/drawing/2014/main" id="{4CBF6C0E-7DE5-FC41-8940-644E34B76DE8}"/>
              </a:ext>
            </a:extLst>
          </p:cNvPr>
          <p:cNvSpPr txBox="1"/>
          <p:nvPr/>
        </p:nvSpPr>
        <p:spPr>
          <a:xfrm>
            <a:off x="1107204" y="1484291"/>
            <a:ext cx="1602382" cy="369332"/>
          </a:xfrm>
          <a:prstGeom prst="rect">
            <a:avLst/>
          </a:prstGeom>
          <a:noFill/>
        </p:spPr>
        <p:txBody>
          <a:bodyPr wrap="square" rtlCol="0" anchor="ctr" anchorCtr="0">
            <a:spAutoFit/>
          </a:bodyPr>
          <a:lstStyle/>
          <a:p>
            <a:pPr algn="ctr"/>
            <a:r>
              <a:rPr lang="ru-RU" sz="900" b="1" dirty="0">
                <a:solidFill>
                  <a:schemeClr val="bg1"/>
                </a:solidFill>
                <a:latin typeface="Calibri Light" panose="020F0302020204030204" pitchFamily="34" charset="0"/>
                <a:ea typeface="League Spartan" charset="0"/>
                <a:cs typeface="Calibri Light" panose="020F0302020204030204" pitchFamily="34" charset="0"/>
              </a:rPr>
              <a:t> </a:t>
            </a:r>
            <a:r>
              <a:rPr lang="en-US" sz="900" b="1" dirty="0" smtClean="0">
                <a:solidFill>
                  <a:schemeClr val="bg1"/>
                </a:solidFill>
                <a:latin typeface="Calibri Light" panose="020F0302020204030204" pitchFamily="34" charset="0"/>
                <a:ea typeface="League Spartan" charset="0"/>
                <a:cs typeface="Calibri Light" panose="020F0302020204030204" pitchFamily="34" charset="0"/>
              </a:rPr>
              <a:t>Single </a:t>
            </a:r>
            <a:r>
              <a:rPr lang="en-US" sz="900" b="1" dirty="0">
                <a:solidFill>
                  <a:schemeClr val="bg1"/>
                </a:solidFill>
                <a:latin typeface="Calibri Light" panose="020F0302020204030204" pitchFamily="34" charset="0"/>
                <a:ea typeface="League Spartan" charset="0"/>
                <a:cs typeface="Calibri Light" panose="020F0302020204030204" pitchFamily="34" charset="0"/>
              </a:rPr>
              <a:t>Purchaser</a:t>
            </a:r>
            <a:r>
              <a:rPr lang="en-US" sz="900" b="1" dirty="0" smtClean="0">
                <a:solidFill>
                  <a:schemeClr val="bg1"/>
                </a:solidFill>
                <a:latin typeface="Calibri Light" panose="020F0302020204030204" pitchFamily="34" charset="0"/>
                <a:ea typeface="League Spartan" charset="0"/>
                <a:cs typeface="Calibri Light" panose="020F0302020204030204" pitchFamily="34" charset="0"/>
              </a:rPr>
              <a:t> must</a:t>
            </a:r>
            <a:endParaRPr lang="en-US" sz="900" i="1" kern="0" dirty="0">
              <a:solidFill>
                <a:schemeClr val="bg1"/>
              </a:solidFill>
              <a:latin typeface="Calibri Light" panose="020F0302020204030204" pitchFamily="34" charset="0"/>
              <a:cs typeface="Calibri Light" panose="020F0302020204030204" pitchFamily="34" charset="0"/>
            </a:endParaRPr>
          </a:p>
          <a:p>
            <a:pPr algn="ctr"/>
            <a:endParaRPr lang="en-US" sz="900" b="1" dirty="0">
              <a:solidFill>
                <a:schemeClr val="bg1"/>
              </a:solidFill>
              <a:latin typeface="Calibri Light" panose="020F0302020204030204" pitchFamily="34" charset="0"/>
              <a:ea typeface="League Spartan" charset="0"/>
              <a:cs typeface="Calibri Light" panose="020F0302020204030204" pitchFamily="34" charset="0"/>
            </a:endParaRPr>
          </a:p>
        </p:txBody>
      </p:sp>
      <p:sp>
        <p:nvSpPr>
          <p:cNvPr id="59" name="TextBox 58">
            <a:extLst>
              <a:ext uri="{FF2B5EF4-FFF2-40B4-BE49-F238E27FC236}">
                <a16:creationId xmlns:a16="http://schemas.microsoft.com/office/drawing/2014/main" id="{3725B544-4E10-B54E-822C-7EEA5EF1AADA}"/>
              </a:ext>
            </a:extLst>
          </p:cNvPr>
          <p:cNvSpPr txBox="1"/>
          <p:nvPr/>
        </p:nvSpPr>
        <p:spPr>
          <a:xfrm>
            <a:off x="4585896" y="1484291"/>
            <a:ext cx="776174" cy="230832"/>
          </a:xfrm>
          <a:prstGeom prst="rect">
            <a:avLst/>
          </a:prstGeom>
          <a:noFill/>
        </p:spPr>
        <p:txBody>
          <a:bodyPr wrap="none" rtlCol="0" anchor="ctr" anchorCtr="0">
            <a:spAutoFit/>
          </a:bodyPr>
          <a:lstStyle/>
          <a:p>
            <a:pPr algn="ctr"/>
            <a:r>
              <a:rPr lang="en-US" sz="900" b="1" dirty="0" smtClean="0">
                <a:solidFill>
                  <a:schemeClr val="bg1"/>
                </a:solidFill>
                <a:latin typeface="Calibri Light" panose="020F0302020204030204" pitchFamily="34" charset="0"/>
                <a:cs typeface="Calibri Light" panose="020F0302020204030204" pitchFamily="34" charset="0"/>
              </a:rPr>
              <a:t>Subject must</a:t>
            </a:r>
            <a:endParaRPr lang="en-US" sz="900" b="1" dirty="0">
              <a:solidFill>
                <a:schemeClr val="bg1"/>
              </a:solidFill>
              <a:latin typeface="Calibri Light" panose="020F0302020204030204" pitchFamily="34" charset="0"/>
              <a:ea typeface="League Spartan" charset="0"/>
              <a:cs typeface="Calibri Light" panose="020F0302020204030204" pitchFamily="34" charset="0"/>
            </a:endParaRPr>
          </a:p>
        </p:txBody>
      </p:sp>
      <p:sp>
        <p:nvSpPr>
          <p:cNvPr id="3" name="Rectangle 2">
            <a:extLst>
              <a:ext uri="{FF2B5EF4-FFF2-40B4-BE49-F238E27FC236}">
                <a16:creationId xmlns:a16="http://schemas.microsoft.com/office/drawing/2014/main" id="{5936A81D-1728-4B02-A1C7-31B132132765}"/>
              </a:ext>
            </a:extLst>
          </p:cNvPr>
          <p:cNvSpPr/>
          <p:nvPr/>
        </p:nvSpPr>
        <p:spPr>
          <a:xfrm>
            <a:off x="805656" y="50698"/>
            <a:ext cx="5816012" cy="1015663"/>
          </a:xfrm>
          <a:prstGeom prst="rect">
            <a:avLst/>
          </a:prstGeom>
        </p:spPr>
        <p:txBody>
          <a:bodyPr wrap="square">
            <a:spAutoFit/>
          </a:bodyPr>
          <a:lstStyle/>
          <a:p>
            <a:pPr algn="ctr"/>
            <a:r>
              <a:rPr lang="en-US" sz="2000" b="1" dirty="0">
                <a:solidFill>
                  <a:schemeClr val="accent6">
                    <a:lumMod val="50000"/>
                  </a:schemeClr>
                </a:solidFill>
                <a:latin typeface="Calibri Light" panose="020F0302020204030204" pitchFamily="34" charset="0"/>
                <a:cs typeface="Calibri Light" panose="020F0302020204030204" pitchFamily="34" charset="0"/>
              </a:rPr>
              <a:t>Key obligations of the parties to the contract for the purchase of services to maintain the readiness of electrical capacity</a:t>
            </a:r>
            <a:endParaRPr lang="ru-RU" sz="2000" b="1"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45" name="Freeform 4831">
            <a:extLst>
              <a:ext uri="{FF2B5EF4-FFF2-40B4-BE49-F238E27FC236}">
                <a16:creationId xmlns:a16="http://schemas.microsoft.com/office/drawing/2014/main" id="{2F2E6F21-91EC-4A8C-B2F5-7A301890CDE1}"/>
              </a:ext>
            </a:extLst>
          </p:cNvPr>
          <p:cNvSpPr>
            <a:spLocks noEditPoints="1"/>
          </p:cNvSpPr>
          <p:nvPr/>
        </p:nvSpPr>
        <p:spPr bwMode="auto">
          <a:xfrm>
            <a:off x="606330" y="2059641"/>
            <a:ext cx="210779" cy="137987"/>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latin typeface="Calibri Light" panose="020F0302020204030204" pitchFamily="34" charset="0"/>
              <a:cs typeface="Calibri Light" panose="020F0302020204030204" pitchFamily="34" charset="0"/>
            </a:endParaRPr>
          </a:p>
        </p:txBody>
      </p:sp>
      <p:sp>
        <p:nvSpPr>
          <p:cNvPr id="49" name="Freeform 4803">
            <a:extLst>
              <a:ext uri="{FF2B5EF4-FFF2-40B4-BE49-F238E27FC236}">
                <a16:creationId xmlns:a16="http://schemas.microsoft.com/office/drawing/2014/main" id="{059F45C9-FE1C-4E40-B32C-C5FD6027481D}"/>
              </a:ext>
            </a:extLst>
          </p:cNvPr>
          <p:cNvSpPr>
            <a:spLocks noEditPoints="1"/>
          </p:cNvSpPr>
          <p:nvPr/>
        </p:nvSpPr>
        <p:spPr bwMode="auto">
          <a:xfrm>
            <a:off x="606330" y="2718879"/>
            <a:ext cx="185592" cy="189584"/>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latin typeface="Calibri Light" panose="020F0302020204030204" pitchFamily="34" charset="0"/>
              <a:cs typeface="Calibri Light" panose="020F0302020204030204" pitchFamily="34" charset="0"/>
            </a:endParaRPr>
          </a:p>
        </p:txBody>
      </p:sp>
      <p:sp>
        <p:nvSpPr>
          <p:cNvPr id="52" name="Freeform 4811">
            <a:extLst>
              <a:ext uri="{FF2B5EF4-FFF2-40B4-BE49-F238E27FC236}">
                <a16:creationId xmlns:a16="http://schemas.microsoft.com/office/drawing/2014/main" id="{D60B8E6B-A001-468B-962C-049253F61D13}"/>
              </a:ext>
            </a:extLst>
          </p:cNvPr>
          <p:cNvSpPr>
            <a:spLocks noEditPoints="1"/>
          </p:cNvSpPr>
          <p:nvPr/>
        </p:nvSpPr>
        <p:spPr bwMode="auto">
          <a:xfrm>
            <a:off x="609737" y="3641799"/>
            <a:ext cx="212395" cy="205491"/>
          </a:xfrm>
          <a:custGeom>
            <a:avLst/>
            <a:gdLst>
              <a:gd name="T0" fmla="*/ 108 w 314"/>
              <a:gd name="T1" fmla="*/ 262 h 402"/>
              <a:gd name="T2" fmla="*/ 96 w 314"/>
              <a:gd name="T3" fmla="*/ 242 h 402"/>
              <a:gd name="T4" fmla="*/ 102 w 314"/>
              <a:gd name="T5" fmla="*/ 228 h 402"/>
              <a:gd name="T6" fmla="*/ 160 w 314"/>
              <a:gd name="T7" fmla="*/ 222 h 402"/>
              <a:gd name="T8" fmla="*/ 130 w 314"/>
              <a:gd name="T9" fmla="*/ 276 h 402"/>
              <a:gd name="T10" fmla="*/ 116 w 314"/>
              <a:gd name="T11" fmla="*/ 282 h 402"/>
              <a:gd name="T12" fmla="*/ 110 w 314"/>
              <a:gd name="T13" fmla="*/ 298 h 402"/>
              <a:gd name="T14" fmla="*/ 122 w 314"/>
              <a:gd name="T15" fmla="*/ 316 h 402"/>
              <a:gd name="T16" fmla="*/ 146 w 314"/>
              <a:gd name="T17" fmla="*/ 318 h 402"/>
              <a:gd name="T18" fmla="*/ 160 w 314"/>
              <a:gd name="T19" fmla="*/ 286 h 402"/>
              <a:gd name="T20" fmla="*/ 300 w 314"/>
              <a:gd name="T21" fmla="*/ 134 h 402"/>
              <a:gd name="T22" fmla="*/ 296 w 314"/>
              <a:gd name="T23" fmla="*/ 162 h 402"/>
              <a:gd name="T24" fmla="*/ 302 w 314"/>
              <a:gd name="T25" fmla="*/ 180 h 402"/>
              <a:gd name="T26" fmla="*/ 246 w 314"/>
              <a:gd name="T27" fmla="*/ 402 h 402"/>
              <a:gd name="T28" fmla="*/ 218 w 314"/>
              <a:gd name="T29" fmla="*/ 400 h 402"/>
              <a:gd name="T30" fmla="*/ 184 w 314"/>
              <a:gd name="T31" fmla="*/ 382 h 402"/>
              <a:gd name="T32" fmla="*/ 164 w 314"/>
              <a:gd name="T33" fmla="*/ 346 h 402"/>
              <a:gd name="T34" fmla="*/ 164 w 314"/>
              <a:gd name="T35" fmla="*/ 320 h 402"/>
              <a:gd name="T36" fmla="*/ 178 w 314"/>
              <a:gd name="T37" fmla="*/ 290 h 402"/>
              <a:gd name="T38" fmla="*/ 6 w 314"/>
              <a:gd name="T39" fmla="*/ 154 h 402"/>
              <a:gd name="T40" fmla="*/ 2 w 314"/>
              <a:gd name="T41" fmla="*/ 150 h 402"/>
              <a:gd name="T42" fmla="*/ 0 w 314"/>
              <a:gd name="T43" fmla="*/ 142 h 402"/>
              <a:gd name="T44" fmla="*/ 38 w 314"/>
              <a:gd name="T45" fmla="*/ 38 h 402"/>
              <a:gd name="T46" fmla="*/ 50 w 314"/>
              <a:gd name="T47" fmla="*/ 6 h 402"/>
              <a:gd name="T48" fmla="*/ 56 w 314"/>
              <a:gd name="T49" fmla="*/ 0 h 402"/>
              <a:gd name="T50" fmla="*/ 306 w 314"/>
              <a:gd name="T51" fmla="*/ 88 h 402"/>
              <a:gd name="T52" fmla="*/ 312 w 314"/>
              <a:gd name="T53" fmla="*/ 94 h 402"/>
              <a:gd name="T54" fmla="*/ 312 w 314"/>
              <a:gd name="T55" fmla="*/ 102 h 402"/>
              <a:gd name="T56" fmla="*/ 300 w 314"/>
              <a:gd name="T57" fmla="*/ 134 h 402"/>
              <a:gd name="T58" fmla="*/ 300 w 314"/>
              <a:gd name="T59" fmla="*/ 134 h 402"/>
              <a:gd name="T60" fmla="*/ 290 w 314"/>
              <a:gd name="T61" fmla="*/ 104 h 402"/>
              <a:gd name="T62" fmla="*/ 232 w 314"/>
              <a:gd name="T63" fmla="*/ 208 h 402"/>
              <a:gd name="T64" fmla="*/ 246 w 314"/>
              <a:gd name="T65" fmla="*/ 220 h 402"/>
              <a:gd name="T66" fmla="*/ 54 w 314"/>
              <a:gd name="T67" fmla="*/ 54 h 402"/>
              <a:gd name="T68" fmla="*/ 180 w 314"/>
              <a:gd name="T69" fmla="*/ 196 h 402"/>
              <a:gd name="T70" fmla="*/ 196 w 314"/>
              <a:gd name="T71" fmla="*/ 180 h 402"/>
              <a:gd name="T72" fmla="*/ 216 w 314"/>
              <a:gd name="T73" fmla="*/ 182 h 402"/>
              <a:gd name="T74" fmla="*/ 232 w 314"/>
              <a:gd name="T75" fmla="*/ 208 h 402"/>
              <a:gd name="T76" fmla="*/ 246 w 314"/>
              <a:gd name="T77" fmla="*/ 242 h 402"/>
              <a:gd name="T78" fmla="*/ 232 w 314"/>
              <a:gd name="T79" fmla="*/ 262 h 402"/>
              <a:gd name="T80" fmla="*/ 254 w 314"/>
              <a:gd name="T81" fmla="*/ 164 h 402"/>
              <a:gd name="T82" fmla="*/ 260 w 314"/>
              <a:gd name="T83" fmla="*/ 152 h 402"/>
              <a:gd name="T84" fmla="*/ 254 w 314"/>
              <a:gd name="T85" fmla="*/ 140 h 402"/>
              <a:gd name="T86" fmla="*/ 244 w 314"/>
              <a:gd name="T87" fmla="*/ 136 h 402"/>
              <a:gd name="T88" fmla="*/ 232 w 314"/>
              <a:gd name="T89" fmla="*/ 140 h 402"/>
              <a:gd name="T90" fmla="*/ 228 w 314"/>
              <a:gd name="T91" fmla="*/ 152 h 402"/>
              <a:gd name="T92" fmla="*/ 232 w 314"/>
              <a:gd name="T93" fmla="*/ 164 h 402"/>
              <a:gd name="T94" fmla="*/ 244 w 314"/>
              <a:gd name="T95" fmla="*/ 168 h 402"/>
              <a:gd name="T96" fmla="*/ 254 w 314"/>
              <a:gd name="T97" fmla="*/ 164 h 402"/>
              <a:gd name="T98" fmla="*/ 98 w 314"/>
              <a:gd name="T99" fmla="*/ 84 h 402"/>
              <a:gd name="T100" fmla="*/ 108 w 314"/>
              <a:gd name="T101" fmla="*/ 102 h 402"/>
              <a:gd name="T102" fmla="*/ 112 w 314"/>
              <a:gd name="T103" fmla="*/ 9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4" h="402">
                <a:moveTo>
                  <a:pt x="116" y="262"/>
                </a:moveTo>
                <a:lnTo>
                  <a:pt x="116" y="262"/>
                </a:lnTo>
                <a:lnTo>
                  <a:pt x="108" y="262"/>
                </a:lnTo>
                <a:lnTo>
                  <a:pt x="102" y="256"/>
                </a:lnTo>
                <a:lnTo>
                  <a:pt x="98" y="250"/>
                </a:lnTo>
                <a:lnTo>
                  <a:pt x="96" y="242"/>
                </a:lnTo>
                <a:lnTo>
                  <a:pt x="96" y="242"/>
                </a:lnTo>
                <a:lnTo>
                  <a:pt x="98" y="234"/>
                </a:lnTo>
                <a:lnTo>
                  <a:pt x="102" y="228"/>
                </a:lnTo>
                <a:lnTo>
                  <a:pt x="108" y="222"/>
                </a:lnTo>
                <a:lnTo>
                  <a:pt x="116" y="222"/>
                </a:lnTo>
                <a:lnTo>
                  <a:pt x="160" y="222"/>
                </a:lnTo>
                <a:lnTo>
                  <a:pt x="160" y="262"/>
                </a:lnTo>
                <a:lnTo>
                  <a:pt x="116" y="262"/>
                </a:lnTo>
                <a:close/>
                <a:moveTo>
                  <a:pt x="130" y="276"/>
                </a:moveTo>
                <a:lnTo>
                  <a:pt x="130" y="276"/>
                </a:lnTo>
                <a:lnTo>
                  <a:pt x="122" y="278"/>
                </a:lnTo>
                <a:lnTo>
                  <a:pt x="116" y="282"/>
                </a:lnTo>
                <a:lnTo>
                  <a:pt x="112" y="290"/>
                </a:lnTo>
                <a:lnTo>
                  <a:pt x="110" y="298"/>
                </a:lnTo>
                <a:lnTo>
                  <a:pt x="110" y="298"/>
                </a:lnTo>
                <a:lnTo>
                  <a:pt x="112" y="306"/>
                </a:lnTo>
                <a:lnTo>
                  <a:pt x="116" y="312"/>
                </a:lnTo>
                <a:lnTo>
                  <a:pt x="122" y="316"/>
                </a:lnTo>
                <a:lnTo>
                  <a:pt x="130" y="318"/>
                </a:lnTo>
                <a:lnTo>
                  <a:pt x="146" y="318"/>
                </a:lnTo>
                <a:lnTo>
                  <a:pt x="146" y="318"/>
                </a:lnTo>
                <a:lnTo>
                  <a:pt x="150" y="308"/>
                </a:lnTo>
                <a:lnTo>
                  <a:pt x="154" y="296"/>
                </a:lnTo>
                <a:lnTo>
                  <a:pt x="160" y="286"/>
                </a:lnTo>
                <a:lnTo>
                  <a:pt x="166" y="276"/>
                </a:lnTo>
                <a:lnTo>
                  <a:pt x="130" y="276"/>
                </a:lnTo>
                <a:close/>
                <a:moveTo>
                  <a:pt x="300" y="134"/>
                </a:moveTo>
                <a:lnTo>
                  <a:pt x="292" y="158"/>
                </a:lnTo>
                <a:lnTo>
                  <a:pt x="292" y="158"/>
                </a:lnTo>
                <a:lnTo>
                  <a:pt x="296" y="162"/>
                </a:lnTo>
                <a:lnTo>
                  <a:pt x="300" y="168"/>
                </a:lnTo>
                <a:lnTo>
                  <a:pt x="302" y="174"/>
                </a:lnTo>
                <a:lnTo>
                  <a:pt x="302" y="180"/>
                </a:lnTo>
                <a:lnTo>
                  <a:pt x="302" y="382"/>
                </a:lnTo>
                <a:lnTo>
                  <a:pt x="302" y="402"/>
                </a:lnTo>
                <a:lnTo>
                  <a:pt x="246" y="402"/>
                </a:lnTo>
                <a:lnTo>
                  <a:pt x="232" y="402"/>
                </a:lnTo>
                <a:lnTo>
                  <a:pt x="232" y="402"/>
                </a:lnTo>
                <a:lnTo>
                  <a:pt x="218" y="400"/>
                </a:lnTo>
                <a:lnTo>
                  <a:pt x="206" y="396"/>
                </a:lnTo>
                <a:lnTo>
                  <a:pt x="194" y="390"/>
                </a:lnTo>
                <a:lnTo>
                  <a:pt x="184" y="382"/>
                </a:lnTo>
                <a:lnTo>
                  <a:pt x="174" y="372"/>
                </a:lnTo>
                <a:lnTo>
                  <a:pt x="168" y="360"/>
                </a:lnTo>
                <a:lnTo>
                  <a:pt x="164" y="346"/>
                </a:lnTo>
                <a:lnTo>
                  <a:pt x="164" y="332"/>
                </a:lnTo>
                <a:lnTo>
                  <a:pt x="164" y="332"/>
                </a:lnTo>
                <a:lnTo>
                  <a:pt x="164" y="320"/>
                </a:lnTo>
                <a:lnTo>
                  <a:pt x="166" y="310"/>
                </a:lnTo>
                <a:lnTo>
                  <a:pt x="172" y="300"/>
                </a:lnTo>
                <a:lnTo>
                  <a:pt x="178" y="290"/>
                </a:lnTo>
                <a:lnTo>
                  <a:pt x="176" y="290"/>
                </a:lnTo>
                <a:lnTo>
                  <a:pt x="176" y="216"/>
                </a:lnTo>
                <a:lnTo>
                  <a:pt x="6" y="154"/>
                </a:lnTo>
                <a:lnTo>
                  <a:pt x="6" y="154"/>
                </a:lnTo>
                <a:lnTo>
                  <a:pt x="4" y="152"/>
                </a:lnTo>
                <a:lnTo>
                  <a:pt x="2" y="150"/>
                </a:lnTo>
                <a:lnTo>
                  <a:pt x="2" y="150"/>
                </a:lnTo>
                <a:lnTo>
                  <a:pt x="0" y="146"/>
                </a:lnTo>
                <a:lnTo>
                  <a:pt x="0" y="142"/>
                </a:lnTo>
                <a:lnTo>
                  <a:pt x="38" y="38"/>
                </a:lnTo>
                <a:lnTo>
                  <a:pt x="38" y="38"/>
                </a:lnTo>
                <a:lnTo>
                  <a:pt x="38" y="38"/>
                </a:lnTo>
                <a:lnTo>
                  <a:pt x="38" y="38"/>
                </a:lnTo>
                <a:lnTo>
                  <a:pt x="38" y="38"/>
                </a:lnTo>
                <a:lnTo>
                  <a:pt x="50" y="6"/>
                </a:lnTo>
                <a:lnTo>
                  <a:pt x="50" y="6"/>
                </a:lnTo>
                <a:lnTo>
                  <a:pt x="52" y="2"/>
                </a:lnTo>
                <a:lnTo>
                  <a:pt x="56" y="0"/>
                </a:lnTo>
                <a:lnTo>
                  <a:pt x="58" y="0"/>
                </a:lnTo>
                <a:lnTo>
                  <a:pt x="62" y="0"/>
                </a:lnTo>
                <a:lnTo>
                  <a:pt x="306" y="88"/>
                </a:lnTo>
                <a:lnTo>
                  <a:pt x="306" y="88"/>
                </a:lnTo>
                <a:lnTo>
                  <a:pt x="310" y="90"/>
                </a:lnTo>
                <a:lnTo>
                  <a:pt x="312" y="94"/>
                </a:lnTo>
                <a:lnTo>
                  <a:pt x="312" y="94"/>
                </a:lnTo>
                <a:lnTo>
                  <a:pt x="314" y="98"/>
                </a:lnTo>
                <a:lnTo>
                  <a:pt x="312" y="102"/>
                </a:lnTo>
                <a:lnTo>
                  <a:pt x="300" y="134"/>
                </a:lnTo>
                <a:lnTo>
                  <a:pt x="300" y="134"/>
                </a:lnTo>
                <a:lnTo>
                  <a:pt x="300" y="134"/>
                </a:lnTo>
                <a:lnTo>
                  <a:pt x="300" y="134"/>
                </a:lnTo>
                <a:lnTo>
                  <a:pt x="300" y="134"/>
                </a:lnTo>
                <a:lnTo>
                  <a:pt x="300" y="134"/>
                </a:lnTo>
                <a:close/>
                <a:moveTo>
                  <a:pt x="60" y="36"/>
                </a:moveTo>
                <a:lnTo>
                  <a:pt x="286" y="118"/>
                </a:lnTo>
                <a:lnTo>
                  <a:pt x="290" y="104"/>
                </a:lnTo>
                <a:lnTo>
                  <a:pt x="66" y="22"/>
                </a:lnTo>
                <a:lnTo>
                  <a:pt x="60" y="36"/>
                </a:lnTo>
                <a:close/>
                <a:moveTo>
                  <a:pt x="232" y="208"/>
                </a:moveTo>
                <a:lnTo>
                  <a:pt x="232" y="216"/>
                </a:lnTo>
                <a:lnTo>
                  <a:pt x="246" y="220"/>
                </a:lnTo>
                <a:lnTo>
                  <a:pt x="246" y="220"/>
                </a:lnTo>
                <a:lnTo>
                  <a:pt x="248" y="220"/>
                </a:lnTo>
                <a:lnTo>
                  <a:pt x="278" y="136"/>
                </a:lnTo>
                <a:lnTo>
                  <a:pt x="54" y="54"/>
                </a:lnTo>
                <a:lnTo>
                  <a:pt x="24" y="138"/>
                </a:lnTo>
                <a:lnTo>
                  <a:pt x="180" y="196"/>
                </a:lnTo>
                <a:lnTo>
                  <a:pt x="180" y="196"/>
                </a:lnTo>
                <a:lnTo>
                  <a:pt x="184" y="190"/>
                </a:lnTo>
                <a:lnTo>
                  <a:pt x="190" y="184"/>
                </a:lnTo>
                <a:lnTo>
                  <a:pt x="196" y="180"/>
                </a:lnTo>
                <a:lnTo>
                  <a:pt x="204" y="180"/>
                </a:lnTo>
                <a:lnTo>
                  <a:pt x="204" y="180"/>
                </a:lnTo>
                <a:lnTo>
                  <a:pt x="216" y="182"/>
                </a:lnTo>
                <a:lnTo>
                  <a:pt x="224" y="188"/>
                </a:lnTo>
                <a:lnTo>
                  <a:pt x="230" y="196"/>
                </a:lnTo>
                <a:lnTo>
                  <a:pt x="232" y="208"/>
                </a:lnTo>
                <a:lnTo>
                  <a:pt x="232" y="208"/>
                </a:lnTo>
                <a:close/>
                <a:moveTo>
                  <a:pt x="246" y="264"/>
                </a:moveTo>
                <a:lnTo>
                  <a:pt x="246" y="242"/>
                </a:lnTo>
                <a:lnTo>
                  <a:pt x="232" y="236"/>
                </a:lnTo>
                <a:lnTo>
                  <a:pt x="232" y="262"/>
                </a:lnTo>
                <a:lnTo>
                  <a:pt x="232" y="262"/>
                </a:lnTo>
                <a:lnTo>
                  <a:pt x="246" y="264"/>
                </a:lnTo>
                <a:lnTo>
                  <a:pt x="246" y="264"/>
                </a:lnTo>
                <a:close/>
                <a:moveTo>
                  <a:pt x="254" y="164"/>
                </a:moveTo>
                <a:lnTo>
                  <a:pt x="254" y="164"/>
                </a:lnTo>
                <a:lnTo>
                  <a:pt x="258" y="158"/>
                </a:lnTo>
                <a:lnTo>
                  <a:pt x="260" y="152"/>
                </a:lnTo>
                <a:lnTo>
                  <a:pt x="260" y="152"/>
                </a:lnTo>
                <a:lnTo>
                  <a:pt x="258" y="146"/>
                </a:lnTo>
                <a:lnTo>
                  <a:pt x="254" y="140"/>
                </a:lnTo>
                <a:lnTo>
                  <a:pt x="254" y="140"/>
                </a:lnTo>
                <a:lnTo>
                  <a:pt x="250" y="138"/>
                </a:lnTo>
                <a:lnTo>
                  <a:pt x="244" y="136"/>
                </a:lnTo>
                <a:lnTo>
                  <a:pt x="238" y="138"/>
                </a:lnTo>
                <a:lnTo>
                  <a:pt x="232" y="140"/>
                </a:lnTo>
                <a:lnTo>
                  <a:pt x="232" y="140"/>
                </a:lnTo>
                <a:lnTo>
                  <a:pt x="228" y="146"/>
                </a:lnTo>
                <a:lnTo>
                  <a:pt x="228" y="152"/>
                </a:lnTo>
                <a:lnTo>
                  <a:pt x="228" y="152"/>
                </a:lnTo>
                <a:lnTo>
                  <a:pt x="228" y="158"/>
                </a:lnTo>
                <a:lnTo>
                  <a:pt x="232" y="164"/>
                </a:lnTo>
                <a:lnTo>
                  <a:pt x="232" y="164"/>
                </a:lnTo>
                <a:lnTo>
                  <a:pt x="238" y="166"/>
                </a:lnTo>
                <a:lnTo>
                  <a:pt x="244" y="168"/>
                </a:lnTo>
                <a:lnTo>
                  <a:pt x="244" y="168"/>
                </a:lnTo>
                <a:lnTo>
                  <a:pt x="250" y="166"/>
                </a:lnTo>
                <a:lnTo>
                  <a:pt x="254" y="164"/>
                </a:lnTo>
                <a:lnTo>
                  <a:pt x="254" y="164"/>
                </a:lnTo>
                <a:close/>
                <a:moveTo>
                  <a:pt x="58" y="84"/>
                </a:moveTo>
                <a:lnTo>
                  <a:pt x="94" y="98"/>
                </a:lnTo>
                <a:lnTo>
                  <a:pt x="98" y="84"/>
                </a:lnTo>
                <a:lnTo>
                  <a:pt x="62" y="72"/>
                </a:lnTo>
                <a:lnTo>
                  <a:pt x="58" y="84"/>
                </a:lnTo>
                <a:close/>
                <a:moveTo>
                  <a:pt x="108" y="102"/>
                </a:moveTo>
                <a:lnTo>
                  <a:pt x="158" y="120"/>
                </a:lnTo>
                <a:lnTo>
                  <a:pt x="162" y="108"/>
                </a:lnTo>
                <a:lnTo>
                  <a:pt x="112" y="90"/>
                </a:lnTo>
                <a:lnTo>
                  <a:pt x="108" y="10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latin typeface="Calibri Light" panose="020F0302020204030204" pitchFamily="34" charset="0"/>
              <a:cs typeface="Calibri Light" panose="020F0302020204030204" pitchFamily="34" charset="0"/>
            </a:endParaRPr>
          </a:p>
        </p:txBody>
      </p:sp>
      <p:sp>
        <p:nvSpPr>
          <p:cNvPr id="60" name="Freeform 4937">
            <a:extLst>
              <a:ext uri="{FF2B5EF4-FFF2-40B4-BE49-F238E27FC236}">
                <a16:creationId xmlns:a16="http://schemas.microsoft.com/office/drawing/2014/main" id="{F0414150-7DD2-4116-9025-A63BC64EE237}"/>
              </a:ext>
            </a:extLst>
          </p:cNvPr>
          <p:cNvSpPr>
            <a:spLocks noEditPoints="1"/>
          </p:cNvSpPr>
          <p:nvPr/>
        </p:nvSpPr>
        <p:spPr bwMode="auto">
          <a:xfrm>
            <a:off x="3812564" y="1990384"/>
            <a:ext cx="181080" cy="221969"/>
          </a:xfrm>
          <a:custGeom>
            <a:avLst/>
            <a:gdLst>
              <a:gd name="T0" fmla="*/ 316 w 328"/>
              <a:gd name="T1" fmla="*/ 104 h 406"/>
              <a:gd name="T2" fmla="*/ 276 w 328"/>
              <a:gd name="T3" fmla="*/ 96 h 406"/>
              <a:gd name="T4" fmla="*/ 178 w 328"/>
              <a:gd name="T5" fmla="*/ 78 h 406"/>
              <a:gd name="T6" fmla="*/ 120 w 328"/>
              <a:gd name="T7" fmla="*/ 84 h 406"/>
              <a:gd name="T8" fmla="*/ 44 w 328"/>
              <a:gd name="T9" fmla="*/ 130 h 406"/>
              <a:gd name="T10" fmla="*/ 2 w 328"/>
              <a:gd name="T11" fmla="*/ 210 h 406"/>
              <a:gd name="T12" fmla="*/ 8 w 328"/>
              <a:gd name="T13" fmla="*/ 290 h 406"/>
              <a:gd name="T14" fmla="*/ 60 w 328"/>
              <a:gd name="T15" fmla="*/ 368 h 406"/>
              <a:gd name="T16" fmla="*/ 148 w 328"/>
              <a:gd name="T17" fmla="*/ 406 h 406"/>
              <a:gd name="T18" fmla="*/ 228 w 328"/>
              <a:gd name="T19" fmla="*/ 394 h 406"/>
              <a:gd name="T20" fmla="*/ 300 w 328"/>
              <a:gd name="T21" fmla="*/ 334 h 406"/>
              <a:gd name="T22" fmla="*/ 328 w 328"/>
              <a:gd name="T23" fmla="*/ 242 h 406"/>
              <a:gd name="T24" fmla="*/ 296 w 328"/>
              <a:gd name="T25" fmla="*/ 144 h 406"/>
              <a:gd name="T26" fmla="*/ 106 w 328"/>
              <a:gd name="T27" fmla="*/ 378 h 406"/>
              <a:gd name="T28" fmla="*/ 42 w 328"/>
              <a:gd name="T29" fmla="*/ 324 h 406"/>
              <a:gd name="T30" fmla="*/ 16 w 328"/>
              <a:gd name="T31" fmla="*/ 242 h 406"/>
              <a:gd name="T32" fmla="*/ 34 w 328"/>
              <a:gd name="T33" fmla="*/ 172 h 406"/>
              <a:gd name="T34" fmla="*/ 94 w 328"/>
              <a:gd name="T35" fmla="*/ 112 h 406"/>
              <a:gd name="T36" fmla="*/ 164 w 328"/>
              <a:gd name="T37" fmla="*/ 94 h 406"/>
              <a:gd name="T38" fmla="*/ 268 w 328"/>
              <a:gd name="T39" fmla="*/ 138 h 406"/>
              <a:gd name="T40" fmla="*/ 310 w 328"/>
              <a:gd name="T41" fmla="*/ 218 h 406"/>
              <a:gd name="T42" fmla="*/ 300 w 328"/>
              <a:gd name="T43" fmla="*/ 300 h 406"/>
              <a:gd name="T44" fmla="*/ 246 w 328"/>
              <a:gd name="T45" fmla="*/ 364 h 406"/>
              <a:gd name="T46" fmla="*/ 164 w 328"/>
              <a:gd name="T47" fmla="*/ 390 h 406"/>
              <a:gd name="T48" fmla="*/ 136 w 328"/>
              <a:gd name="T49" fmla="*/ 4 h 406"/>
              <a:gd name="T50" fmla="*/ 192 w 328"/>
              <a:gd name="T51" fmla="*/ 4 h 406"/>
              <a:gd name="T52" fmla="*/ 192 w 328"/>
              <a:gd name="T53" fmla="*/ 48 h 406"/>
              <a:gd name="T54" fmla="*/ 136 w 328"/>
              <a:gd name="T55" fmla="*/ 48 h 406"/>
              <a:gd name="T56" fmla="*/ 174 w 328"/>
              <a:gd name="T57" fmla="*/ 246 h 406"/>
              <a:gd name="T58" fmla="*/ 156 w 328"/>
              <a:gd name="T59" fmla="*/ 250 h 406"/>
              <a:gd name="T60" fmla="*/ 160 w 328"/>
              <a:gd name="T61" fmla="*/ 232 h 406"/>
              <a:gd name="T62" fmla="*/ 176 w 328"/>
              <a:gd name="T63" fmla="*/ 242 h 406"/>
              <a:gd name="T64" fmla="*/ 264 w 328"/>
              <a:gd name="T65" fmla="*/ 246 h 406"/>
              <a:gd name="T66" fmla="*/ 272 w 328"/>
              <a:gd name="T67" fmla="*/ 234 h 406"/>
              <a:gd name="T68" fmla="*/ 268 w 328"/>
              <a:gd name="T69" fmla="*/ 166 h 406"/>
              <a:gd name="T70" fmla="*/ 164 w 328"/>
              <a:gd name="T71" fmla="*/ 114 h 406"/>
              <a:gd name="T72" fmla="*/ 76 w 328"/>
              <a:gd name="T73" fmla="*/ 148 h 406"/>
              <a:gd name="T74" fmla="*/ 56 w 328"/>
              <a:gd name="T75" fmla="*/ 234 h 406"/>
              <a:gd name="T76" fmla="*/ 64 w 328"/>
              <a:gd name="T77" fmla="*/ 242 h 406"/>
              <a:gd name="T78" fmla="*/ 36 w 328"/>
              <a:gd name="T79" fmla="*/ 250 h 406"/>
              <a:gd name="T80" fmla="*/ 110 w 328"/>
              <a:gd name="T81" fmla="*/ 360 h 406"/>
              <a:gd name="T82" fmla="*/ 158 w 328"/>
              <a:gd name="T83" fmla="*/ 344 h 406"/>
              <a:gd name="T84" fmla="*/ 172 w 328"/>
              <a:gd name="T85" fmla="*/ 346 h 406"/>
              <a:gd name="T86" fmla="*/ 238 w 328"/>
              <a:gd name="T87" fmla="*/ 348 h 406"/>
              <a:gd name="T88" fmla="*/ 272 w 328"/>
              <a:gd name="T89" fmla="*/ 250 h 406"/>
              <a:gd name="T90" fmla="*/ 172 w 328"/>
              <a:gd name="T91" fmla="*/ 182 h 406"/>
              <a:gd name="T92" fmla="*/ 150 w 328"/>
              <a:gd name="T93" fmla="*/ 176 h 406"/>
              <a:gd name="T94" fmla="*/ 158 w 328"/>
              <a:gd name="T95" fmla="*/ 156 h 406"/>
              <a:gd name="T96" fmla="*/ 236 w 328"/>
              <a:gd name="T97" fmla="*/ 324 h 406"/>
              <a:gd name="T98" fmla="*/ 164 w 328"/>
              <a:gd name="T99" fmla="*/ 270 h 406"/>
              <a:gd name="T100" fmla="*/ 136 w 328"/>
              <a:gd name="T101" fmla="*/ 240 h 406"/>
              <a:gd name="T102" fmla="*/ 130 w 328"/>
              <a:gd name="T103" fmla="*/ 212 h 406"/>
              <a:gd name="T104" fmla="*/ 142 w 328"/>
              <a:gd name="T105" fmla="*/ 210 h 406"/>
              <a:gd name="T106" fmla="*/ 172 w 328"/>
              <a:gd name="T107" fmla="*/ 216 h 406"/>
              <a:gd name="T108" fmla="*/ 188 w 328"/>
              <a:gd name="T109" fmla="*/ 256 h 406"/>
              <a:gd name="T110" fmla="*/ 244 w 328"/>
              <a:gd name="T111" fmla="*/ 32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406">
                <a:moveTo>
                  <a:pt x="296" y="144"/>
                </a:moveTo>
                <a:lnTo>
                  <a:pt x="310" y="130"/>
                </a:lnTo>
                <a:lnTo>
                  <a:pt x="310" y="130"/>
                </a:lnTo>
                <a:lnTo>
                  <a:pt x="316" y="122"/>
                </a:lnTo>
                <a:lnTo>
                  <a:pt x="318" y="112"/>
                </a:lnTo>
                <a:lnTo>
                  <a:pt x="316" y="104"/>
                </a:lnTo>
                <a:lnTo>
                  <a:pt x="310" y="96"/>
                </a:lnTo>
                <a:lnTo>
                  <a:pt x="310" y="96"/>
                </a:lnTo>
                <a:lnTo>
                  <a:pt x="302" y="90"/>
                </a:lnTo>
                <a:lnTo>
                  <a:pt x="294" y="88"/>
                </a:lnTo>
                <a:lnTo>
                  <a:pt x="284" y="90"/>
                </a:lnTo>
                <a:lnTo>
                  <a:pt x="276" y="96"/>
                </a:lnTo>
                <a:lnTo>
                  <a:pt x="262" y="110"/>
                </a:lnTo>
                <a:lnTo>
                  <a:pt x="262" y="110"/>
                </a:lnTo>
                <a:lnTo>
                  <a:pt x="242" y="98"/>
                </a:lnTo>
                <a:lnTo>
                  <a:pt x="222" y="90"/>
                </a:lnTo>
                <a:lnTo>
                  <a:pt x="200" y="82"/>
                </a:lnTo>
                <a:lnTo>
                  <a:pt x="178" y="78"/>
                </a:lnTo>
                <a:lnTo>
                  <a:pt x="178" y="64"/>
                </a:lnTo>
                <a:lnTo>
                  <a:pt x="150" y="64"/>
                </a:lnTo>
                <a:lnTo>
                  <a:pt x="150" y="78"/>
                </a:lnTo>
                <a:lnTo>
                  <a:pt x="150" y="78"/>
                </a:lnTo>
                <a:lnTo>
                  <a:pt x="134" y="80"/>
                </a:lnTo>
                <a:lnTo>
                  <a:pt x="120" y="84"/>
                </a:lnTo>
                <a:lnTo>
                  <a:pt x="104" y="90"/>
                </a:lnTo>
                <a:lnTo>
                  <a:pt x="92" y="96"/>
                </a:lnTo>
                <a:lnTo>
                  <a:pt x="78" y="102"/>
                </a:lnTo>
                <a:lnTo>
                  <a:pt x="66" y="110"/>
                </a:lnTo>
                <a:lnTo>
                  <a:pt x="54" y="120"/>
                </a:lnTo>
                <a:lnTo>
                  <a:pt x="44" y="130"/>
                </a:lnTo>
                <a:lnTo>
                  <a:pt x="34" y="142"/>
                </a:lnTo>
                <a:lnTo>
                  <a:pt x="26" y="154"/>
                </a:lnTo>
                <a:lnTo>
                  <a:pt x="18" y="168"/>
                </a:lnTo>
                <a:lnTo>
                  <a:pt x="12" y="182"/>
                </a:lnTo>
                <a:lnTo>
                  <a:pt x="6" y="196"/>
                </a:lnTo>
                <a:lnTo>
                  <a:pt x="2" y="210"/>
                </a:lnTo>
                <a:lnTo>
                  <a:pt x="0" y="226"/>
                </a:lnTo>
                <a:lnTo>
                  <a:pt x="0" y="242"/>
                </a:lnTo>
                <a:lnTo>
                  <a:pt x="0" y="242"/>
                </a:lnTo>
                <a:lnTo>
                  <a:pt x="0" y="258"/>
                </a:lnTo>
                <a:lnTo>
                  <a:pt x="4" y="276"/>
                </a:lnTo>
                <a:lnTo>
                  <a:pt x="8" y="290"/>
                </a:lnTo>
                <a:lnTo>
                  <a:pt x="12" y="306"/>
                </a:lnTo>
                <a:lnTo>
                  <a:pt x="20" y="320"/>
                </a:lnTo>
                <a:lnTo>
                  <a:pt x="28" y="334"/>
                </a:lnTo>
                <a:lnTo>
                  <a:pt x="38" y="346"/>
                </a:lnTo>
                <a:lnTo>
                  <a:pt x="48" y="358"/>
                </a:lnTo>
                <a:lnTo>
                  <a:pt x="60" y="368"/>
                </a:lnTo>
                <a:lnTo>
                  <a:pt x="72" y="378"/>
                </a:lnTo>
                <a:lnTo>
                  <a:pt x="86" y="386"/>
                </a:lnTo>
                <a:lnTo>
                  <a:pt x="100" y="394"/>
                </a:lnTo>
                <a:lnTo>
                  <a:pt x="116" y="398"/>
                </a:lnTo>
                <a:lnTo>
                  <a:pt x="130" y="402"/>
                </a:lnTo>
                <a:lnTo>
                  <a:pt x="148" y="406"/>
                </a:lnTo>
                <a:lnTo>
                  <a:pt x="164" y="406"/>
                </a:lnTo>
                <a:lnTo>
                  <a:pt x="164" y="406"/>
                </a:lnTo>
                <a:lnTo>
                  <a:pt x="180" y="406"/>
                </a:lnTo>
                <a:lnTo>
                  <a:pt x="198" y="402"/>
                </a:lnTo>
                <a:lnTo>
                  <a:pt x="212" y="398"/>
                </a:lnTo>
                <a:lnTo>
                  <a:pt x="228" y="394"/>
                </a:lnTo>
                <a:lnTo>
                  <a:pt x="242" y="386"/>
                </a:lnTo>
                <a:lnTo>
                  <a:pt x="256" y="378"/>
                </a:lnTo>
                <a:lnTo>
                  <a:pt x="268" y="368"/>
                </a:lnTo>
                <a:lnTo>
                  <a:pt x="280" y="358"/>
                </a:lnTo>
                <a:lnTo>
                  <a:pt x="290" y="346"/>
                </a:lnTo>
                <a:lnTo>
                  <a:pt x="300" y="334"/>
                </a:lnTo>
                <a:lnTo>
                  <a:pt x="308" y="320"/>
                </a:lnTo>
                <a:lnTo>
                  <a:pt x="316" y="306"/>
                </a:lnTo>
                <a:lnTo>
                  <a:pt x="320" y="290"/>
                </a:lnTo>
                <a:lnTo>
                  <a:pt x="324" y="276"/>
                </a:lnTo>
                <a:lnTo>
                  <a:pt x="328" y="258"/>
                </a:lnTo>
                <a:lnTo>
                  <a:pt x="328" y="242"/>
                </a:lnTo>
                <a:lnTo>
                  <a:pt x="328" y="242"/>
                </a:lnTo>
                <a:lnTo>
                  <a:pt x="326" y="216"/>
                </a:lnTo>
                <a:lnTo>
                  <a:pt x="320" y="190"/>
                </a:lnTo>
                <a:lnTo>
                  <a:pt x="310" y="166"/>
                </a:lnTo>
                <a:lnTo>
                  <a:pt x="296" y="144"/>
                </a:lnTo>
                <a:lnTo>
                  <a:pt x="296" y="144"/>
                </a:lnTo>
                <a:close/>
                <a:moveTo>
                  <a:pt x="164" y="390"/>
                </a:moveTo>
                <a:lnTo>
                  <a:pt x="164" y="390"/>
                </a:lnTo>
                <a:lnTo>
                  <a:pt x="148" y="390"/>
                </a:lnTo>
                <a:lnTo>
                  <a:pt x="134" y="388"/>
                </a:lnTo>
                <a:lnTo>
                  <a:pt x="120" y="384"/>
                </a:lnTo>
                <a:lnTo>
                  <a:pt x="106" y="378"/>
                </a:lnTo>
                <a:lnTo>
                  <a:pt x="94" y="372"/>
                </a:lnTo>
                <a:lnTo>
                  <a:pt x="82" y="364"/>
                </a:lnTo>
                <a:lnTo>
                  <a:pt x="70" y="356"/>
                </a:lnTo>
                <a:lnTo>
                  <a:pt x="60" y="346"/>
                </a:lnTo>
                <a:lnTo>
                  <a:pt x="50" y="336"/>
                </a:lnTo>
                <a:lnTo>
                  <a:pt x="42" y="324"/>
                </a:lnTo>
                <a:lnTo>
                  <a:pt x="34" y="312"/>
                </a:lnTo>
                <a:lnTo>
                  <a:pt x="28" y="300"/>
                </a:lnTo>
                <a:lnTo>
                  <a:pt x="22" y="286"/>
                </a:lnTo>
                <a:lnTo>
                  <a:pt x="18" y="272"/>
                </a:lnTo>
                <a:lnTo>
                  <a:pt x="16" y="258"/>
                </a:lnTo>
                <a:lnTo>
                  <a:pt x="16" y="242"/>
                </a:lnTo>
                <a:lnTo>
                  <a:pt x="16" y="242"/>
                </a:lnTo>
                <a:lnTo>
                  <a:pt x="16" y="228"/>
                </a:lnTo>
                <a:lnTo>
                  <a:pt x="18" y="212"/>
                </a:lnTo>
                <a:lnTo>
                  <a:pt x="22" y="198"/>
                </a:lnTo>
                <a:lnTo>
                  <a:pt x="28" y="184"/>
                </a:lnTo>
                <a:lnTo>
                  <a:pt x="34" y="172"/>
                </a:lnTo>
                <a:lnTo>
                  <a:pt x="42" y="160"/>
                </a:lnTo>
                <a:lnTo>
                  <a:pt x="50" y="148"/>
                </a:lnTo>
                <a:lnTo>
                  <a:pt x="60" y="138"/>
                </a:lnTo>
                <a:lnTo>
                  <a:pt x="70" y="128"/>
                </a:lnTo>
                <a:lnTo>
                  <a:pt x="82" y="120"/>
                </a:lnTo>
                <a:lnTo>
                  <a:pt x="94" y="112"/>
                </a:lnTo>
                <a:lnTo>
                  <a:pt x="106" y="106"/>
                </a:lnTo>
                <a:lnTo>
                  <a:pt x="120" y="100"/>
                </a:lnTo>
                <a:lnTo>
                  <a:pt x="134" y="98"/>
                </a:lnTo>
                <a:lnTo>
                  <a:pt x="148" y="94"/>
                </a:lnTo>
                <a:lnTo>
                  <a:pt x="164" y="94"/>
                </a:lnTo>
                <a:lnTo>
                  <a:pt x="164" y="94"/>
                </a:lnTo>
                <a:lnTo>
                  <a:pt x="188" y="96"/>
                </a:lnTo>
                <a:lnTo>
                  <a:pt x="212" y="102"/>
                </a:lnTo>
                <a:lnTo>
                  <a:pt x="232" y="112"/>
                </a:lnTo>
                <a:lnTo>
                  <a:pt x="252" y="124"/>
                </a:lnTo>
                <a:lnTo>
                  <a:pt x="252" y="124"/>
                </a:lnTo>
                <a:lnTo>
                  <a:pt x="268" y="138"/>
                </a:lnTo>
                <a:lnTo>
                  <a:pt x="282" y="154"/>
                </a:lnTo>
                <a:lnTo>
                  <a:pt x="282" y="154"/>
                </a:lnTo>
                <a:lnTo>
                  <a:pt x="282" y="154"/>
                </a:lnTo>
                <a:lnTo>
                  <a:pt x="294" y="174"/>
                </a:lnTo>
                <a:lnTo>
                  <a:pt x="304" y="194"/>
                </a:lnTo>
                <a:lnTo>
                  <a:pt x="310" y="218"/>
                </a:lnTo>
                <a:lnTo>
                  <a:pt x="312" y="242"/>
                </a:lnTo>
                <a:lnTo>
                  <a:pt x="312" y="242"/>
                </a:lnTo>
                <a:lnTo>
                  <a:pt x="312" y="258"/>
                </a:lnTo>
                <a:lnTo>
                  <a:pt x="310" y="272"/>
                </a:lnTo>
                <a:lnTo>
                  <a:pt x="306" y="286"/>
                </a:lnTo>
                <a:lnTo>
                  <a:pt x="300" y="300"/>
                </a:lnTo>
                <a:lnTo>
                  <a:pt x="294" y="312"/>
                </a:lnTo>
                <a:lnTo>
                  <a:pt x="286" y="324"/>
                </a:lnTo>
                <a:lnTo>
                  <a:pt x="278" y="336"/>
                </a:lnTo>
                <a:lnTo>
                  <a:pt x="268" y="346"/>
                </a:lnTo>
                <a:lnTo>
                  <a:pt x="258" y="356"/>
                </a:lnTo>
                <a:lnTo>
                  <a:pt x="246" y="364"/>
                </a:lnTo>
                <a:lnTo>
                  <a:pt x="234" y="372"/>
                </a:lnTo>
                <a:lnTo>
                  <a:pt x="222" y="378"/>
                </a:lnTo>
                <a:lnTo>
                  <a:pt x="208" y="384"/>
                </a:lnTo>
                <a:lnTo>
                  <a:pt x="194" y="388"/>
                </a:lnTo>
                <a:lnTo>
                  <a:pt x="180" y="390"/>
                </a:lnTo>
                <a:lnTo>
                  <a:pt x="164" y="390"/>
                </a:lnTo>
                <a:lnTo>
                  <a:pt x="164" y="390"/>
                </a:lnTo>
                <a:close/>
                <a:moveTo>
                  <a:pt x="134" y="42"/>
                </a:moveTo>
                <a:lnTo>
                  <a:pt x="134" y="10"/>
                </a:lnTo>
                <a:lnTo>
                  <a:pt x="134" y="10"/>
                </a:lnTo>
                <a:lnTo>
                  <a:pt x="134" y="8"/>
                </a:lnTo>
                <a:lnTo>
                  <a:pt x="136" y="4"/>
                </a:lnTo>
                <a:lnTo>
                  <a:pt x="140" y="2"/>
                </a:lnTo>
                <a:lnTo>
                  <a:pt x="144" y="0"/>
                </a:lnTo>
                <a:lnTo>
                  <a:pt x="184" y="0"/>
                </a:lnTo>
                <a:lnTo>
                  <a:pt x="184" y="0"/>
                </a:lnTo>
                <a:lnTo>
                  <a:pt x="188" y="2"/>
                </a:lnTo>
                <a:lnTo>
                  <a:pt x="192" y="4"/>
                </a:lnTo>
                <a:lnTo>
                  <a:pt x="194" y="8"/>
                </a:lnTo>
                <a:lnTo>
                  <a:pt x="194" y="10"/>
                </a:lnTo>
                <a:lnTo>
                  <a:pt x="194" y="42"/>
                </a:lnTo>
                <a:lnTo>
                  <a:pt x="194" y="42"/>
                </a:lnTo>
                <a:lnTo>
                  <a:pt x="194" y="44"/>
                </a:lnTo>
                <a:lnTo>
                  <a:pt x="192" y="48"/>
                </a:lnTo>
                <a:lnTo>
                  <a:pt x="188" y="50"/>
                </a:lnTo>
                <a:lnTo>
                  <a:pt x="184" y="52"/>
                </a:lnTo>
                <a:lnTo>
                  <a:pt x="144" y="52"/>
                </a:lnTo>
                <a:lnTo>
                  <a:pt x="144" y="52"/>
                </a:lnTo>
                <a:lnTo>
                  <a:pt x="140" y="50"/>
                </a:lnTo>
                <a:lnTo>
                  <a:pt x="136" y="48"/>
                </a:lnTo>
                <a:lnTo>
                  <a:pt x="134" y="44"/>
                </a:lnTo>
                <a:lnTo>
                  <a:pt x="134" y="42"/>
                </a:lnTo>
                <a:lnTo>
                  <a:pt x="134" y="42"/>
                </a:lnTo>
                <a:close/>
                <a:moveTo>
                  <a:pt x="176" y="242"/>
                </a:moveTo>
                <a:lnTo>
                  <a:pt x="176" y="242"/>
                </a:lnTo>
                <a:lnTo>
                  <a:pt x="174" y="246"/>
                </a:lnTo>
                <a:lnTo>
                  <a:pt x="172" y="250"/>
                </a:lnTo>
                <a:lnTo>
                  <a:pt x="168" y="254"/>
                </a:lnTo>
                <a:lnTo>
                  <a:pt x="164" y="254"/>
                </a:lnTo>
                <a:lnTo>
                  <a:pt x="164" y="254"/>
                </a:lnTo>
                <a:lnTo>
                  <a:pt x="160" y="254"/>
                </a:lnTo>
                <a:lnTo>
                  <a:pt x="156" y="250"/>
                </a:lnTo>
                <a:lnTo>
                  <a:pt x="154" y="246"/>
                </a:lnTo>
                <a:lnTo>
                  <a:pt x="152" y="242"/>
                </a:lnTo>
                <a:lnTo>
                  <a:pt x="152" y="242"/>
                </a:lnTo>
                <a:lnTo>
                  <a:pt x="154" y="238"/>
                </a:lnTo>
                <a:lnTo>
                  <a:pt x="156" y="234"/>
                </a:lnTo>
                <a:lnTo>
                  <a:pt x="160" y="232"/>
                </a:lnTo>
                <a:lnTo>
                  <a:pt x="164" y="230"/>
                </a:lnTo>
                <a:lnTo>
                  <a:pt x="164" y="230"/>
                </a:lnTo>
                <a:lnTo>
                  <a:pt x="168" y="232"/>
                </a:lnTo>
                <a:lnTo>
                  <a:pt x="172" y="234"/>
                </a:lnTo>
                <a:lnTo>
                  <a:pt x="174" y="238"/>
                </a:lnTo>
                <a:lnTo>
                  <a:pt x="176" y="242"/>
                </a:lnTo>
                <a:lnTo>
                  <a:pt x="176" y="242"/>
                </a:lnTo>
                <a:close/>
                <a:moveTo>
                  <a:pt x="272" y="250"/>
                </a:moveTo>
                <a:lnTo>
                  <a:pt x="272" y="250"/>
                </a:lnTo>
                <a:lnTo>
                  <a:pt x="268" y="250"/>
                </a:lnTo>
                <a:lnTo>
                  <a:pt x="266" y="248"/>
                </a:lnTo>
                <a:lnTo>
                  <a:pt x="264" y="246"/>
                </a:lnTo>
                <a:lnTo>
                  <a:pt x="264" y="242"/>
                </a:lnTo>
                <a:lnTo>
                  <a:pt x="264" y="242"/>
                </a:lnTo>
                <a:lnTo>
                  <a:pt x="264" y="240"/>
                </a:lnTo>
                <a:lnTo>
                  <a:pt x="266" y="236"/>
                </a:lnTo>
                <a:lnTo>
                  <a:pt x="268" y="234"/>
                </a:lnTo>
                <a:lnTo>
                  <a:pt x="272" y="234"/>
                </a:lnTo>
                <a:lnTo>
                  <a:pt x="292" y="234"/>
                </a:lnTo>
                <a:lnTo>
                  <a:pt x="292" y="234"/>
                </a:lnTo>
                <a:lnTo>
                  <a:pt x="290" y="222"/>
                </a:lnTo>
                <a:lnTo>
                  <a:pt x="288" y="210"/>
                </a:lnTo>
                <a:lnTo>
                  <a:pt x="280" y="186"/>
                </a:lnTo>
                <a:lnTo>
                  <a:pt x="268" y="166"/>
                </a:lnTo>
                <a:lnTo>
                  <a:pt x="252" y="148"/>
                </a:lnTo>
                <a:lnTo>
                  <a:pt x="234" y="134"/>
                </a:lnTo>
                <a:lnTo>
                  <a:pt x="212" y="122"/>
                </a:lnTo>
                <a:lnTo>
                  <a:pt x="188" y="116"/>
                </a:lnTo>
                <a:lnTo>
                  <a:pt x="176" y="114"/>
                </a:lnTo>
                <a:lnTo>
                  <a:pt x="164" y="114"/>
                </a:lnTo>
                <a:lnTo>
                  <a:pt x="164" y="114"/>
                </a:lnTo>
                <a:lnTo>
                  <a:pt x="152" y="114"/>
                </a:lnTo>
                <a:lnTo>
                  <a:pt x="140" y="116"/>
                </a:lnTo>
                <a:lnTo>
                  <a:pt x="116" y="122"/>
                </a:lnTo>
                <a:lnTo>
                  <a:pt x="94" y="134"/>
                </a:lnTo>
                <a:lnTo>
                  <a:pt x="76" y="148"/>
                </a:lnTo>
                <a:lnTo>
                  <a:pt x="60" y="166"/>
                </a:lnTo>
                <a:lnTo>
                  <a:pt x="48" y="186"/>
                </a:lnTo>
                <a:lnTo>
                  <a:pt x="40" y="210"/>
                </a:lnTo>
                <a:lnTo>
                  <a:pt x="38" y="222"/>
                </a:lnTo>
                <a:lnTo>
                  <a:pt x="36" y="234"/>
                </a:lnTo>
                <a:lnTo>
                  <a:pt x="56" y="234"/>
                </a:lnTo>
                <a:lnTo>
                  <a:pt x="56" y="234"/>
                </a:lnTo>
                <a:lnTo>
                  <a:pt x="60" y="234"/>
                </a:lnTo>
                <a:lnTo>
                  <a:pt x="62" y="236"/>
                </a:lnTo>
                <a:lnTo>
                  <a:pt x="64" y="240"/>
                </a:lnTo>
                <a:lnTo>
                  <a:pt x="64" y="242"/>
                </a:lnTo>
                <a:lnTo>
                  <a:pt x="64" y="242"/>
                </a:lnTo>
                <a:lnTo>
                  <a:pt x="64" y="246"/>
                </a:lnTo>
                <a:lnTo>
                  <a:pt x="62" y="248"/>
                </a:lnTo>
                <a:lnTo>
                  <a:pt x="60" y="250"/>
                </a:lnTo>
                <a:lnTo>
                  <a:pt x="56" y="250"/>
                </a:lnTo>
                <a:lnTo>
                  <a:pt x="36" y="250"/>
                </a:lnTo>
                <a:lnTo>
                  <a:pt x="36" y="250"/>
                </a:lnTo>
                <a:lnTo>
                  <a:pt x="40" y="274"/>
                </a:lnTo>
                <a:lnTo>
                  <a:pt x="48" y="296"/>
                </a:lnTo>
                <a:lnTo>
                  <a:pt x="58" y="316"/>
                </a:lnTo>
                <a:lnTo>
                  <a:pt x="74" y="334"/>
                </a:lnTo>
                <a:lnTo>
                  <a:pt x="90" y="348"/>
                </a:lnTo>
                <a:lnTo>
                  <a:pt x="110" y="360"/>
                </a:lnTo>
                <a:lnTo>
                  <a:pt x="132" y="366"/>
                </a:lnTo>
                <a:lnTo>
                  <a:pt x="156" y="370"/>
                </a:lnTo>
                <a:lnTo>
                  <a:pt x="156" y="350"/>
                </a:lnTo>
                <a:lnTo>
                  <a:pt x="156" y="350"/>
                </a:lnTo>
                <a:lnTo>
                  <a:pt x="156" y="346"/>
                </a:lnTo>
                <a:lnTo>
                  <a:pt x="158" y="344"/>
                </a:lnTo>
                <a:lnTo>
                  <a:pt x="160" y="342"/>
                </a:lnTo>
                <a:lnTo>
                  <a:pt x="164" y="342"/>
                </a:lnTo>
                <a:lnTo>
                  <a:pt x="164" y="342"/>
                </a:lnTo>
                <a:lnTo>
                  <a:pt x="168" y="342"/>
                </a:lnTo>
                <a:lnTo>
                  <a:pt x="170" y="344"/>
                </a:lnTo>
                <a:lnTo>
                  <a:pt x="172" y="346"/>
                </a:lnTo>
                <a:lnTo>
                  <a:pt x="172" y="350"/>
                </a:lnTo>
                <a:lnTo>
                  <a:pt x="172" y="370"/>
                </a:lnTo>
                <a:lnTo>
                  <a:pt x="172" y="370"/>
                </a:lnTo>
                <a:lnTo>
                  <a:pt x="196" y="366"/>
                </a:lnTo>
                <a:lnTo>
                  <a:pt x="218" y="360"/>
                </a:lnTo>
                <a:lnTo>
                  <a:pt x="238" y="348"/>
                </a:lnTo>
                <a:lnTo>
                  <a:pt x="254" y="334"/>
                </a:lnTo>
                <a:lnTo>
                  <a:pt x="270" y="316"/>
                </a:lnTo>
                <a:lnTo>
                  <a:pt x="280" y="296"/>
                </a:lnTo>
                <a:lnTo>
                  <a:pt x="288" y="274"/>
                </a:lnTo>
                <a:lnTo>
                  <a:pt x="292" y="250"/>
                </a:lnTo>
                <a:lnTo>
                  <a:pt x="272" y="250"/>
                </a:lnTo>
                <a:close/>
                <a:moveTo>
                  <a:pt x="158" y="156"/>
                </a:moveTo>
                <a:lnTo>
                  <a:pt x="200" y="134"/>
                </a:lnTo>
                <a:lnTo>
                  <a:pt x="178" y="176"/>
                </a:lnTo>
                <a:lnTo>
                  <a:pt x="178" y="176"/>
                </a:lnTo>
                <a:lnTo>
                  <a:pt x="176" y="178"/>
                </a:lnTo>
                <a:lnTo>
                  <a:pt x="172" y="182"/>
                </a:lnTo>
                <a:lnTo>
                  <a:pt x="168" y="184"/>
                </a:lnTo>
                <a:lnTo>
                  <a:pt x="164" y="184"/>
                </a:lnTo>
                <a:lnTo>
                  <a:pt x="164" y="184"/>
                </a:lnTo>
                <a:lnTo>
                  <a:pt x="158" y="184"/>
                </a:lnTo>
                <a:lnTo>
                  <a:pt x="154" y="180"/>
                </a:lnTo>
                <a:lnTo>
                  <a:pt x="150" y="176"/>
                </a:lnTo>
                <a:lnTo>
                  <a:pt x="150" y="170"/>
                </a:lnTo>
                <a:lnTo>
                  <a:pt x="150" y="170"/>
                </a:lnTo>
                <a:lnTo>
                  <a:pt x="150" y="166"/>
                </a:lnTo>
                <a:lnTo>
                  <a:pt x="152" y="162"/>
                </a:lnTo>
                <a:lnTo>
                  <a:pt x="158" y="156"/>
                </a:lnTo>
                <a:lnTo>
                  <a:pt x="158" y="156"/>
                </a:lnTo>
                <a:close/>
                <a:moveTo>
                  <a:pt x="244" y="322"/>
                </a:moveTo>
                <a:lnTo>
                  <a:pt x="244" y="322"/>
                </a:lnTo>
                <a:lnTo>
                  <a:pt x="242" y="324"/>
                </a:lnTo>
                <a:lnTo>
                  <a:pt x="240" y="326"/>
                </a:lnTo>
                <a:lnTo>
                  <a:pt x="240" y="326"/>
                </a:lnTo>
                <a:lnTo>
                  <a:pt x="236" y="324"/>
                </a:lnTo>
                <a:lnTo>
                  <a:pt x="234" y="322"/>
                </a:lnTo>
                <a:lnTo>
                  <a:pt x="178" y="266"/>
                </a:lnTo>
                <a:lnTo>
                  <a:pt x="178" y="266"/>
                </a:lnTo>
                <a:lnTo>
                  <a:pt x="170" y="270"/>
                </a:lnTo>
                <a:lnTo>
                  <a:pt x="164" y="270"/>
                </a:lnTo>
                <a:lnTo>
                  <a:pt x="164" y="270"/>
                </a:lnTo>
                <a:lnTo>
                  <a:pt x="156" y="270"/>
                </a:lnTo>
                <a:lnTo>
                  <a:pt x="150" y="266"/>
                </a:lnTo>
                <a:lnTo>
                  <a:pt x="150" y="266"/>
                </a:lnTo>
                <a:lnTo>
                  <a:pt x="142" y="260"/>
                </a:lnTo>
                <a:lnTo>
                  <a:pt x="138" y="250"/>
                </a:lnTo>
                <a:lnTo>
                  <a:pt x="136" y="240"/>
                </a:lnTo>
                <a:lnTo>
                  <a:pt x="140" y="230"/>
                </a:lnTo>
                <a:lnTo>
                  <a:pt x="132" y="220"/>
                </a:lnTo>
                <a:lnTo>
                  <a:pt x="132" y="220"/>
                </a:lnTo>
                <a:lnTo>
                  <a:pt x="130" y="218"/>
                </a:lnTo>
                <a:lnTo>
                  <a:pt x="128" y="214"/>
                </a:lnTo>
                <a:lnTo>
                  <a:pt x="130" y="212"/>
                </a:lnTo>
                <a:lnTo>
                  <a:pt x="132" y="210"/>
                </a:lnTo>
                <a:lnTo>
                  <a:pt x="132" y="210"/>
                </a:lnTo>
                <a:lnTo>
                  <a:pt x="134" y="208"/>
                </a:lnTo>
                <a:lnTo>
                  <a:pt x="136" y="206"/>
                </a:lnTo>
                <a:lnTo>
                  <a:pt x="140" y="208"/>
                </a:lnTo>
                <a:lnTo>
                  <a:pt x="142" y="210"/>
                </a:lnTo>
                <a:lnTo>
                  <a:pt x="150" y="218"/>
                </a:lnTo>
                <a:lnTo>
                  <a:pt x="150" y="218"/>
                </a:lnTo>
                <a:lnTo>
                  <a:pt x="158" y="216"/>
                </a:lnTo>
                <a:lnTo>
                  <a:pt x="164" y="214"/>
                </a:lnTo>
                <a:lnTo>
                  <a:pt x="164" y="214"/>
                </a:lnTo>
                <a:lnTo>
                  <a:pt x="172" y="216"/>
                </a:lnTo>
                <a:lnTo>
                  <a:pt x="178" y="218"/>
                </a:lnTo>
                <a:lnTo>
                  <a:pt x="178" y="218"/>
                </a:lnTo>
                <a:lnTo>
                  <a:pt x="186" y="226"/>
                </a:lnTo>
                <a:lnTo>
                  <a:pt x="190" y="234"/>
                </a:lnTo>
                <a:lnTo>
                  <a:pt x="192" y="244"/>
                </a:lnTo>
                <a:lnTo>
                  <a:pt x="188" y="256"/>
                </a:lnTo>
                <a:lnTo>
                  <a:pt x="244" y="312"/>
                </a:lnTo>
                <a:lnTo>
                  <a:pt x="244" y="312"/>
                </a:lnTo>
                <a:lnTo>
                  <a:pt x="246" y="314"/>
                </a:lnTo>
                <a:lnTo>
                  <a:pt x="248" y="318"/>
                </a:lnTo>
                <a:lnTo>
                  <a:pt x="246" y="320"/>
                </a:lnTo>
                <a:lnTo>
                  <a:pt x="244" y="322"/>
                </a:lnTo>
                <a:lnTo>
                  <a:pt x="244" y="3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Calibri Light" panose="020F0302020204030204" pitchFamily="34" charset="0"/>
              <a:cs typeface="Calibri Light" panose="020F0302020204030204" pitchFamily="34" charset="0"/>
            </a:endParaRPr>
          </a:p>
        </p:txBody>
      </p:sp>
      <p:sp>
        <p:nvSpPr>
          <p:cNvPr id="62" name="Freeform 195">
            <a:extLst>
              <a:ext uri="{FF2B5EF4-FFF2-40B4-BE49-F238E27FC236}">
                <a16:creationId xmlns:a16="http://schemas.microsoft.com/office/drawing/2014/main" id="{C4A2B121-AB2D-48A3-823A-74FC575A494C}"/>
              </a:ext>
            </a:extLst>
          </p:cNvPr>
          <p:cNvSpPr>
            <a:spLocks noEditPoints="1"/>
          </p:cNvSpPr>
          <p:nvPr/>
        </p:nvSpPr>
        <p:spPr bwMode="auto">
          <a:xfrm>
            <a:off x="3888153" y="3327108"/>
            <a:ext cx="115545" cy="151113"/>
          </a:xfrm>
          <a:custGeom>
            <a:avLst/>
            <a:gdLst>
              <a:gd name="T0" fmla="*/ 350010811 w 636"/>
              <a:gd name="T1" fmla="*/ 216073037 h 916"/>
              <a:gd name="T2" fmla="*/ 328548598 w 636"/>
              <a:gd name="T3" fmla="*/ 174837444 h 916"/>
              <a:gd name="T4" fmla="*/ 295528481 w 636"/>
              <a:gd name="T5" fmla="*/ 151746348 h 916"/>
              <a:gd name="T6" fmla="*/ 354964328 w 636"/>
              <a:gd name="T7" fmla="*/ 291945785 h 916"/>
              <a:gd name="T8" fmla="*/ 424306302 w 636"/>
              <a:gd name="T9" fmla="*/ 318336128 h 916"/>
              <a:gd name="T10" fmla="*/ 468882506 w 636"/>
              <a:gd name="T11" fmla="*/ 346376549 h 916"/>
              <a:gd name="T12" fmla="*/ 493647480 w 636"/>
              <a:gd name="T13" fmla="*/ 374416062 h 916"/>
              <a:gd name="T14" fmla="*/ 516761471 w 636"/>
              <a:gd name="T15" fmla="*/ 420600071 h 916"/>
              <a:gd name="T16" fmla="*/ 525016728 w 636"/>
              <a:gd name="T17" fmla="*/ 476680118 h 916"/>
              <a:gd name="T18" fmla="*/ 520064119 w 636"/>
              <a:gd name="T19" fmla="*/ 519564880 h 916"/>
              <a:gd name="T20" fmla="*/ 505204476 w 636"/>
              <a:gd name="T21" fmla="*/ 560800473 h 916"/>
              <a:gd name="T22" fmla="*/ 467231636 w 636"/>
              <a:gd name="T23" fmla="*/ 611931991 h 916"/>
              <a:gd name="T24" fmla="*/ 435863297 w 636"/>
              <a:gd name="T25" fmla="*/ 636673164 h 916"/>
              <a:gd name="T26" fmla="*/ 384681798 w 636"/>
              <a:gd name="T27" fmla="*/ 663063508 h 916"/>
              <a:gd name="T28" fmla="*/ 343407333 w 636"/>
              <a:gd name="T29" fmla="*/ 671310263 h 916"/>
              <a:gd name="T30" fmla="*/ 295528481 w 636"/>
              <a:gd name="T31" fmla="*/ 755430618 h 916"/>
              <a:gd name="T32" fmla="*/ 234441707 w 636"/>
              <a:gd name="T33" fmla="*/ 676258680 h 916"/>
              <a:gd name="T34" fmla="*/ 155193608 w 636"/>
              <a:gd name="T35" fmla="*/ 663063508 h 916"/>
              <a:gd name="T36" fmla="*/ 115569984 w 636"/>
              <a:gd name="T37" fmla="*/ 648219167 h 916"/>
              <a:gd name="T38" fmla="*/ 67691132 w 636"/>
              <a:gd name="T39" fmla="*/ 615230329 h 916"/>
              <a:gd name="T40" fmla="*/ 41274479 w 636"/>
              <a:gd name="T41" fmla="*/ 588839986 h 916"/>
              <a:gd name="T42" fmla="*/ 23113998 w 636"/>
              <a:gd name="T43" fmla="*/ 560800473 h 916"/>
              <a:gd name="T44" fmla="*/ 4952610 w 636"/>
              <a:gd name="T45" fmla="*/ 508018878 h 916"/>
              <a:gd name="T46" fmla="*/ 171703212 w 636"/>
              <a:gd name="T47" fmla="*/ 468433250 h 916"/>
              <a:gd name="T48" fmla="*/ 186562855 w 636"/>
              <a:gd name="T49" fmla="*/ 517915711 h 916"/>
              <a:gd name="T50" fmla="*/ 199770721 w 636"/>
              <a:gd name="T51" fmla="*/ 537708469 h 916"/>
              <a:gd name="T52" fmla="*/ 234441707 w 636"/>
              <a:gd name="T53" fmla="*/ 560800473 h 916"/>
              <a:gd name="T54" fmla="*/ 194817203 w 636"/>
              <a:gd name="T55" fmla="*/ 400807314 h 916"/>
              <a:gd name="T56" fmla="*/ 113919114 w 636"/>
              <a:gd name="T57" fmla="*/ 371117723 h 916"/>
              <a:gd name="T58" fmla="*/ 80898997 w 636"/>
              <a:gd name="T59" fmla="*/ 348025719 h 916"/>
              <a:gd name="T60" fmla="*/ 51180605 w 636"/>
              <a:gd name="T61" fmla="*/ 315037789 h 916"/>
              <a:gd name="T62" fmla="*/ 26415737 w 636"/>
              <a:gd name="T63" fmla="*/ 249061023 h 916"/>
              <a:gd name="T64" fmla="*/ 26415737 w 636"/>
              <a:gd name="T65" fmla="*/ 204527034 h 916"/>
              <a:gd name="T66" fmla="*/ 37972740 w 636"/>
              <a:gd name="T67" fmla="*/ 153395517 h 916"/>
              <a:gd name="T68" fmla="*/ 66040263 w 636"/>
              <a:gd name="T69" fmla="*/ 110510727 h 916"/>
              <a:gd name="T70" fmla="*/ 92455993 w 636"/>
              <a:gd name="T71" fmla="*/ 85769553 h 916"/>
              <a:gd name="T72" fmla="*/ 143636612 w 636"/>
              <a:gd name="T73" fmla="*/ 57729117 h 916"/>
              <a:gd name="T74" fmla="*/ 209676847 w 636"/>
              <a:gd name="T75" fmla="*/ 42884776 h 916"/>
              <a:gd name="T76" fmla="*/ 295528481 w 636"/>
              <a:gd name="T77" fmla="*/ 0 h 916"/>
              <a:gd name="T78" fmla="*/ 318642472 w 636"/>
              <a:gd name="T79" fmla="*/ 42884776 h 916"/>
              <a:gd name="T80" fmla="*/ 379729189 w 636"/>
              <a:gd name="T81" fmla="*/ 54430779 h 916"/>
              <a:gd name="T82" fmla="*/ 427608041 w 636"/>
              <a:gd name="T83" fmla="*/ 75872720 h 916"/>
              <a:gd name="T84" fmla="*/ 454023771 w 636"/>
              <a:gd name="T85" fmla="*/ 95665477 h 916"/>
              <a:gd name="T86" fmla="*/ 483742263 w 636"/>
              <a:gd name="T87" fmla="*/ 131952682 h 916"/>
              <a:gd name="T88" fmla="*/ 503553606 w 636"/>
              <a:gd name="T89" fmla="*/ 174837444 h 916"/>
              <a:gd name="T90" fmla="*/ 234441707 w 636"/>
              <a:gd name="T91" fmla="*/ 150096270 h 916"/>
              <a:gd name="T92" fmla="*/ 212978586 w 636"/>
              <a:gd name="T93" fmla="*/ 159993103 h 916"/>
              <a:gd name="T94" fmla="*/ 198119851 w 636"/>
              <a:gd name="T95" fmla="*/ 171539105 h 916"/>
              <a:gd name="T96" fmla="*/ 188213725 w 636"/>
              <a:gd name="T97" fmla="*/ 194630202 h 916"/>
              <a:gd name="T98" fmla="*/ 188213725 w 636"/>
              <a:gd name="T99" fmla="*/ 211124620 h 916"/>
              <a:gd name="T100" fmla="*/ 198119851 w 636"/>
              <a:gd name="T101" fmla="*/ 234216625 h 916"/>
              <a:gd name="T102" fmla="*/ 212978586 w 636"/>
              <a:gd name="T103" fmla="*/ 247411853 h 916"/>
              <a:gd name="T104" fmla="*/ 234441707 w 636"/>
              <a:gd name="T105" fmla="*/ 150096270 h 916"/>
              <a:gd name="T106" fmla="*/ 312038085 w 636"/>
              <a:gd name="T107" fmla="*/ 560800473 h 916"/>
              <a:gd name="T108" fmla="*/ 348359941 w 636"/>
              <a:gd name="T109" fmla="*/ 539357638 h 916"/>
              <a:gd name="T110" fmla="*/ 361567807 w 636"/>
              <a:gd name="T111" fmla="*/ 519564880 h 916"/>
              <a:gd name="T112" fmla="*/ 364870454 w 636"/>
              <a:gd name="T113" fmla="*/ 498122953 h 916"/>
              <a:gd name="T114" fmla="*/ 358266067 w 636"/>
              <a:gd name="T115" fmla="*/ 470082419 h 916"/>
              <a:gd name="T116" fmla="*/ 343407333 w 636"/>
              <a:gd name="T117" fmla="*/ 453588000 h 916"/>
              <a:gd name="T118" fmla="*/ 295528481 w 636"/>
              <a:gd name="T119" fmla="*/ 430496904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916"/>
              <a:gd name="T182" fmla="*/ 636 w 636"/>
              <a:gd name="T183" fmla="*/ 916 h 9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916">
                <a:moveTo>
                  <a:pt x="614" y="232"/>
                </a:moveTo>
                <a:lnTo>
                  <a:pt x="424" y="262"/>
                </a:lnTo>
                <a:lnTo>
                  <a:pt x="410" y="232"/>
                </a:lnTo>
                <a:lnTo>
                  <a:pt x="398" y="212"/>
                </a:lnTo>
                <a:lnTo>
                  <a:pt x="392" y="206"/>
                </a:lnTo>
                <a:lnTo>
                  <a:pt x="382" y="198"/>
                </a:lnTo>
                <a:lnTo>
                  <a:pt x="358" y="184"/>
                </a:lnTo>
                <a:lnTo>
                  <a:pt x="358" y="332"/>
                </a:lnTo>
                <a:lnTo>
                  <a:pt x="430" y="354"/>
                </a:lnTo>
                <a:lnTo>
                  <a:pt x="462" y="364"/>
                </a:lnTo>
                <a:lnTo>
                  <a:pt x="490" y="376"/>
                </a:lnTo>
                <a:lnTo>
                  <a:pt x="514" y="386"/>
                </a:lnTo>
                <a:lnTo>
                  <a:pt x="534" y="398"/>
                </a:lnTo>
                <a:lnTo>
                  <a:pt x="552" y="408"/>
                </a:lnTo>
                <a:lnTo>
                  <a:pt x="568" y="420"/>
                </a:lnTo>
                <a:lnTo>
                  <a:pt x="584" y="436"/>
                </a:lnTo>
                <a:lnTo>
                  <a:pt x="598" y="454"/>
                </a:lnTo>
                <a:lnTo>
                  <a:pt x="610" y="472"/>
                </a:lnTo>
                <a:lnTo>
                  <a:pt x="620" y="490"/>
                </a:lnTo>
                <a:lnTo>
                  <a:pt x="626" y="510"/>
                </a:lnTo>
                <a:lnTo>
                  <a:pt x="632" y="532"/>
                </a:lnTo>
                <a:lnTo>
                  <a:pt x="636" y="554"/>
                </a:lnTo>
                <a:lnTo>
                  <a:pt x="636" y="578"/>
                </a:lnTo>
                <a:lnTo>
                  <a:pt x="636" y="604"/>
                </a:lnTo>
                <a:lnTo>
                  <a:pt x="630" y="630"/>
                </a:lnTo>
                <a:lnTo>
                  <a:pt x="622" y="656"/>
                </a:lnTo>
                <a:lnTo>
                  <a:pt x="612" y="680"/>
                </a:lnTo>
                <a:lnTo>
                  <a:pt x="598" y="702"/>
                </a:lnTo>
                <a:lnTo>
                  <a:pt x="584" y="722"/>
                </a:lnTo>
                <a:lnTo>
                  <a:pt x="566" y="742"/>
                </a:lnTo>
                <a:lnTo>
                  <a:pt x="548" y="758"/>
                </a:lnTo>
                <a:lnTo>
                  <a:pt x="528" y="772"/>
                </a:lnTo>
                <a:lnTo>
                  <a:pt x="508" y="784"/>
                </a:lnTo>
                <a:lnTo>
                  <a:pt x="488" y="796"/>
                </a:lnTo>
                <a:lnTo>
                  <a:pt x="466" y="804"/>
                </a:lnTo>
                <a:lnTo>
                  <a:pt x="442" y="810"/>
                </a:lnTo>
                <a:lnTo>
                  <a:pt x="416" y="814"/>
                </a:lnTo>
                <a:lnTo>
                  <a:pt x="390" y="818"/>
                </a:lnTo>
                <a:lnTo>
                  <a:pt x="358" y="820"/>
                </a:lnTo>
                <a:lnTo>
                  <a:pt x="358" y="916"/>
                </a:lnTo>
                <a:lnTo>
                  <a:pt x="284" y="916"/>
                </a:lnTo>
                <a:lnTo>
                  <a:pt x="284" y="820"/>
                </a:lnTo>
                <a:lnTo>
                  <a:pt x="248" y="816"/>
                </a:lnTo>
                <a:lnTo>
                  <a:pt x="216" y="810"/>
                </a:lnTo>
                <a:lnTo>
                  <a:pt x="188" y="804"/>
                </a:lnTo>
                <a:lnTo>
                  <a:pt x="162" y="796"/>
                </a:lnTo>
                <a:lnTo>
                  <a:pt x="140" y="786"/>
                </a:lnTo>
                <a:lnTo>
                  <a:pt x="118" y="774"/>
                </a:lnTo>
                <a:lnTo>
                  <a:pt x="98" y="762"/>
                </a:lnTo>
                <a:lnTo>
                  <a:pt x="82" y="746"/>
                </a:lnTo>
                <a:lnTo>
                  <a:pt x="64" y="730"/>
                </a:lnTo>
                <a:lnTo>
                  <a:pt x="50" y="714"/>
                </a:lnTo>
                <a:lnTo>
                  <a:pt x="38" y="696"/>
                </a:lnTo>
                <a:lnTo>
                  <a:pt x="28" y="680"/>
                </a:lnTo>
                <a:lnTo>
                  <a:pt x="20" y="660"/>
                </a:lnTo>
                <a:lnTo>
                  <a:pt x="12" y="640"/>
                </a:lnTo>
                <a:lnTo>
                  <a:pt x="6" y="616"/>
                </a:lnTo>
                <a:lnTo>
                  <a:pt x="0" y="592"/>
                </a:lnTo>
                <a:lnTo>
                  <a:pt x="208" y="568"/>
                </a:lnTo>
                <a:lnTo>
                  <a:pt x="214" y="592"/>
                </a:lnTo>
                <a:lnTo>
                  <a:pt x="220" y="612"/>
                </a:lnTo>
                <a:lnTo>
                  <a:pt x="226" y="628"/>
                </a:lnTo>
                <a:lnTo>
                  <a:pt x="234" y="640"/>
                </a:lnTo>
                <a:lnTo>
                  <a:pt x="242" y="652"/>
                </a:lnTo>
                <a:lnTo>
                  <a:pt x="254" y="662"/>
                </a:lnTo>
                <a:lnTo>
                  <a:pt x="268" y="672"/>
                </a:lnTo>
                <a:lnTo>
                  <a:pt x="284" y="680"/>
                </a:lnTo>
                <a:lnTo>
                  <a:pt x="284" y="500"/>
                </a:lnTo>
                <a:lnTo>
                  <a:pt x="236" y="486"/>
                </a:lnTo>
                <a:lnTo>
                  <a:pt x="196" y="474"/>
                </a:lnTo>
                <a:lnTo>
                  <a:pt x="162" y="462"/>
                </a:lnTo>
                <a:lnTo>
                  <a:pt x="138" y="450"/>
                </a:lnTo>
                <a:lnTo>
                  <a:pt x="116" y="438"/>
                </a:lnTo>
                <a:lnTo>
                  <a:pt x="98" y="422"/>
                </a:lnTo>
                <a:lnTo>
                  <a:pt x="80" y="404"/>
                </a:lnTo>
                <a:lnTo>
                  <a:pt x="62" y="382"/>
                </a:lnTo>
                <a:lnTo>
                  <a:pt x="48" y="358"/>
                </a:lnTo>
                <a:lnTo>
                  <a:pt x="38" y="332"/>
                </a:lnTo>
                <a:lnTo>
                  <a:pt x="32" y="302"/>
                </a:lnTo>
                <a:lnTo>
                  <a:pt x="30" y="270"/>
                </a:lnTo>
                <a:lnTo>
                  <a:pt x="32" y="248"/>
                </a:lnTo>
                <a:lnTo>
                  <a:pt x="34" y="226"/>
                </a:lnTo>
                <a:lnTo>
                  <a:pt x="40" y="206"/>
                </a:lnTo>
                <a:lnTo>
                  <a:pt x="46" y="186"/>
                </a:lnTo>
                <a:lnTo>
                  <a:pt x="56" y="168"/>
                </a:lnTo>
                <a:lnTo>
                  <a:pt x="66" y="150"/>
                </a:lnTo>
                <a:lnTo>
                  <a:pt x="80" y="134"/>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86" y="52"/>
                </a:lnTo>
                <a:lnTo>
                  <a:pt x="412" y="56"/>
                </a:lnTo>
                <a:lnTo>
                  <a:pt x="438" y="60"/>
                </a:lnTo>
                <a:lnTo>
                  <a:pt x="460" y="66"/>
                </a:lnTo>
                <a:lnTo>
                  <a:pt x="482" y="74"/>
                </a:lnTo>
                <a:lnTo>
                  <a:pt x="502" y="82"/>
                </a:lnTo>
                <a:lnTo>
                  <a:pt x="518" y="92"/>
                </a:lnTo>
                <a:lnTo>
                  <a:pt x="536" y="104"/>
                </a:lnTo>
                <a:lnTo>
                  <a:pt x="550" y="116"/>
                </a:lnTo>
                <a:lnTo>
                  <a:pt x="562" y="130"/>
                </a:lnTo>
                <a:lnTo>
                  <a:pt x="574" y="144"/>
                </a:lnTo>
                <a:lnTo>
                  <a:pt x="586" y="160"/>
                </a:lnTo>
                <a:lnTo>
                  <a:pt x="594" y="176"/>
                </a:lnTo>
                <a:lnTo>
                  <a:pt x="602" y="194"/>
                </a:lnTo>
                <a:lnTo>
                  <a:pt x="610" y="212"/>
                </a:lnTo>
                <a:lnTo>
                  <a:pt x="614" y="232"/>
                </a:lnTo>
                <a:close/>
                <a:moveTo>
                  <a:pt x="284" y="182"/>
                </a:moveTo>
                <a:lnTo>
                  <a:pt x="284" y="182"/>
                </a:lnTo>
                <a:lnTo>
                  <a:pt x="270" y="188"/>
                </a:lnTo>
                <a:lnTo>
                  <a:pt x="258" y="194"/>
                </a:lnTo>
                <a:lnTo>
                  <a:pt x="246" y="200"/>
                </a:lnTo>
                <a:lnTo>
                  <a:pt x="240" y="208"/>
                </a:lnTo>
                <a:lnTo>
                  <a:pt x="234" y="216"/>
                </a:lnTo>
                <a:lnTo>
                  <a:pt x="230" y="226"/>
                </a:lnTo>
                <a:lnTo>
                  <a:pt x="228" y="236"/>
                </a:lnTo>
                <a:lnTo>
                  <a:pt x="226" y="246"/>
                </a:lnTo>
                <a:lnTo>
                  <a:pt x="228" y="256"/>
                </a:lnTo>
                <a:lnTo>
                  <a:pt x="230" y="266"/>
                </a:lnTo>
                <a:lnTo>
                  <a:pt x="234" y="276"/>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32" y="642"/>
                </a:lnTo>
                <a:lnTo>
                  <a:pt x="438" y="630"/>
                </a:lnTo>
                <a:lnTo>
                  <a:pt x="442" y="618"/>
                </a:lnTo>
                <a:lnTo>
                  <a:pt x="442" y="604"/>
                </a:lnTo>
                <a:lnTo>
                  <a:pt x="442" y="592"/>
                </a:lnTo>
                <a:lnTo>
                  <a:pt x="438" y="580"/>
                </a:lnTo>
                <a:lnTo>
                  <a:pt x="434" y="570"/>
                </a:lnTo>
                <a:lnTo>
                  <a:pt x="426" y="560"/>
                </a:lnTo>
                <a:lnTo>
                  <a:pt x="416" y="550"/>
                </a:lnTo>
                <a:lnTo>
                  <a:pt x="400" y="540"/>
                </a:lnTo>
                <a:lnTo>
                  <a:pt x="382" y="530"/>
                </a:lnTo>
                <a:lnTo>
                  <a:pt x="358" y="522"/>
                </a:lnTo>
                <a:lnTo>
                  <a:pt x="358" y="686"/>
                </a:lnTo>
                <a:close/>
              </a:path>
            </a:pathLst>
          </a:custGeom>
          <a:solidFill>
            <a:schemeClr val="bg2"/>
          </a:solidFill>
          <a:ln w="9525">
            <a:noFill/>
            <a:round/>
            <a:headEnd/>
            <a:tailEnd/>
          </a:ln>
        </p:spPr>
        <p:txBody>
          <a:bodyPr/>
          <a:lstStyle/>
          <a:p>
            <a:endParaRPr lang="en-GB">
              <a:latin typeface="Calibri Light" panose="020F0302020204030204" pitchFamily="34" charset="0"/>
              <a:cs typeface="Calibri Light" panose="020F0302020204030204" pitchFamily="34" charset="0"/>
            </a:endParaRPr>
          </a:p>
        </p:txBody>
      </p:sp>
      <p:sp>
        <p:nvSpPr>
          <p:cNvPr id="64" name="Freeform 4806">
            <a:extLst>
              <a:ext uri="{FF2B5EF4-FFF2-40B4-BE49-F238E27FC236}">
                <a16:creationId xmlns:a16="http://schemas.microsoft.com/office/drawing/2014/main" id="{38E6B7DA-68F5-4465-A327-003B5EC65EA9}"/>
              </a:ext>
            </a:extLst>
          </p:cNvPr>
          <p:cNvSpPr>
            <a:spLocks noEditPoints="1"/>
          </p:cNvSpPr>
          <p:nvPr/>
        </p:nvSpPr>
        <p:spPr bwMode="auto">
          <a:xfrm>
            <a:off x="3832356" y="2740179"/>
            <a:ext cx="219500" cy="213387"/>
          </a:xfrm>
          <a:custGeom>
            <a:avLst/>
            <a:gdLst>
              <a:gd name="T0" fmla="*/ 310 w 364"/>
              <a:gd name="T1" fmla="*/ 104 h 320"/>
              <a:gd name="T2" fmla="*/ 314 w 364"/>
              <a:gd name="T3" fmla="*/ 242 h 320"/>
              <a:gd name="T4" fmla="*/ 304 w 364"/>
              <a:gd name="T5" fmla="*/ 252 h 320"/>
              <a:gd name="T6" fmla="*/ 276 w 364"/>
              <a:gd name="T7" fmla="*/ 248 h 320"/>
              <a:gd name="T8" fmla="*/ 274 w 364"/>
              <a:gd name="T9" fmla="*/ 110 h 320"/>
              <a:gd name="T10" fmla="*/ 284 w 364"/>
              <a:gd name="T11" fmla="*/ 100 h 320"/>
              <a:gd name="T12" fmla="*/ 26 w 364"/>
              <a:gd name="T13" fmla="*/ 66 h 320"/>
              <a:gd name="T14" fmla="*/ 178 w 364"/>
              <a:gd name="T15" fmla="*/ 0 h 320"/>
              <a:gd name="T16" fmla="*/ 180 w 364"/>
              <a:gd name="T17" fmla="*/ 0 h 320"/>
              <a:gd name="T18" fmla="*/ 184 w 364"/>
              <a:gd name="T19" fmla="*/ 0 h 320"/>
              <a:gd name="T20" fmla="*/ 186 w 364"/>
              <a:gd name="T21" fmla="*/ 0 h 320"/>
              <a:gd name="T22" fmla="*/ 332 w 364"/>
              <a:gd name="T23" fmla="*/ 62 h 320"/>
              <a:gd name="T24" fmla="*/ 338 w 364"/>
              <a:gd name="T25" fmla="*/ 74 h 320"/>
              <a:gd name="T26" fmla="*/ 328 w 364"/>
              <a:gd name="T27" fmla="*/ 82 h 320"/>
              <a:gd name="T28" fmla="*/ 36 w 364"/>
              <a:gd name="T29" fmla="*/ 82 h 320"/>
              <a:gd name="T30" fmla="*/ 26 w 364"/>
              <a:gd name="T31" fmla="*/ 72 h 320"/>
              <a:gd name="T32" fmla="*/ 168 w 364"/>
              <a:gd name="T33" fmla="*/ 56 h 320"/>
              <a:gd name="T34" fmla="*/ 190 w 364"/>
              <a:gd name="T35" fmla="*/ 60 h 320"/>
              <a:gd name="T36" fmla="*/ 200 w 364"/>
              <a:gd name="T37" fmla="*/ 42 h 320"/>
              <a:gd name="T38" fmla="*/ 182 w 364"/>
              <a:gd name="T39" fmla="*/ 24 h 320"/>
              <a:gd name="T40" fmla="*/ 164 w 364"/>
              <a:gd name="T41" fmla="*/ 36 h 320"/>
              <a:gd name="T42" fmla="*/ 230 w 364"/>
              <a:gd name="T43" fmla="*/ 252 h 320"/>
              <a:gd name="T44" fmla="*/ 240 w 364"/>
              <a:gd name="T45" fmla="*/ 242 h 320"/>
              <a:gd name="T46" fmla="*/ 236 w 364"/>
              <a:gd name="T47" fmla="*/ 104 h 320"/>
              <a:gd name="T48" fmla="*/ 134 w 364"/>
              <a:gd name="T49" fmla="*/ 100 h 320"/>
              <a:gd name="T50" fmla="*/ 124 w 364"/>
              <a:gd name="T51" fmla="*/ 110 h 320"/>
              <a:gd name="T52" fmla="*/ 128 w 364"/>
              <a:gd name="T53" fmla="*/ 248 h 320"/>
              <a:gd name="T54" fmla="*/ 162 w 364"/>
              <a:gd name="T55" fmla="*/ 170 h 320"/>
              <a:gd name="T56" fmla="*/ 174 w 364"/>
              <a:gd name="T57" fmla="*/ 152 h 320"/>
              <a:gd name="T58" fmla="*/ 196 w 364"/>
              <a:gd name="T59" fmla="*/ 156 h 320"/>
              <a:gd name="T60" fmla="*/ 230 w 364"/>
              <a:gd name="T61" fmla="*/ 252 h 320"/>
              <a:gd name="T62" fmla="*/ 332 w 364"/>
              <a:gd name="T63" fmla="*/ 286 h 320"/>
              <a:gd name="T64" fmla="*/ 338 w 364"/>
              <a:gd name="T65" fmla="*/ 278 h 320"/>
              <a:gd name="T66" fmla="*/ 328 w 364"/>
              <a:gd name="T67" fmla="*/ 268 h 320"/>
              <a:gd name="T68" fmla="*/ 28 w 364"/>
              <a:gd name="T69" fmla="*/ 270 h 320"/>
              <a:gd name="T70" fmla="*/ 26 w 364"/>
              <a:gd name="T71" fmla="*/ 282 h 320"/>
              <a:gd name="T72" fmla="*/ 36 w 364"/>
              <a:gd name="T73" fmla="*/ 288 h 320"/>
              <a:gd name="T74" fmla="*/ 6 w 364"/>
              <a:gd name="T75" fmla="*/ 302 h 320"/>
              <a:gd name="T76" fmla="*/ 0 w 364"/>
              <a:gd name="T77" fmla="*/ 310 h 320"/>
              <a:gd name="T78" fmla="*/ 10 w 364"/>
              <a:gd name="T79" fmla="*/ 320 h 320"/>
              <a:gd name="T80" fmla="*/ 362 w 364"/>
              <a:gd name="T81" fmla="*/ 318 h 320"/>
              <a:gd name="T82" fmla="*/ 364 w 364"/>
              <a:gd name="T83" fmla="*/ 306 h 320"/>
              <a:gd name="T84" fmla="*/ 354 w 364"/>
              <a:gd name="T85" fmla="*/ 300 h 320"/>
              <a:gd name="T86" fmla="*/ 54 w 364"/>
              <a:gd name="T87" fmla="*/ 104 h 320"/>
              <a:gd name="T88" fmla="*/ 50 w 364"/>
              <a:gd name="T89" fmla="*/ 242 h 320"/>
              <a:gd name="T90" fmla="*/ 60 w 364"/>
              <a:gd name="T91" fmla="*/ 252 h 320"/>
              <a:gd name="T92" fmla="*/ 88 w 364"/>
              <a:gd name="T93" fmla="*/ 248 h 320"/>
              <a:gd name="T94" fmla="*/ 90 w 364"/>
              <a:gd name="T95" fmla="*/ 110 h 320"/>
              <a:gd name="T96" fmla="*/ 80 w 364"/>
              <a:gd name="T97" fmla="*/ 10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320">
                <a:moveTo>
                  <a:pt x="304" y="100"/>
                </a:moveTo>
                <a:lnTo>
                  <a:pt x="304" y="100"/>
                </a:lnTo>
                <a:lnTo>
                  <a:pt x="308" y="102"/>
                </a:lnTo>
                <a:lnTo>
                  <a:pt x="310" y="104"/>
                </a:lnTo>
                <a:lnTo>
                  <a:pt x="312" y="106"/>
                </a:lnTo>
                <a:lnTo>
                  <a:pt x="314" y="110"/>
                </a:lnTo>
                <a:lnTo>
                  <a:pt x="314" y="242"/>
                </a:lnTo>
                <a:lnTo>
                  <a:pt x="314" y="242"/>
                </a:lnTo>
                <a:lnTo>
                  <a:pt x="312" y="246"/>
                </a:lnTo>
                <a:lnTo>
                  <a:pt x="310" y="248"/>
                </a:lnTo>
                <a:lnTo>
                  <a:pt x="308" y="250"/>
                </a:lnTo>
                <a:lnTo>
                  <a:pt x="304" y="252"/>
                </a:lnTo>
                <a:lnTo>
                  <a:pt x="284" y="252"/>
                </a:lnTo>
                <a:lnTo>
                  <a:pt x="284" y="252"/>
                </a:lnTo>
                <a:lnTo>
                  <a:pt x="280" y="250"/>
                </a:lnTo>
                <a:lnTo>
                  <a:pt x="276" y="248"/>
                </a:lnTo>
                <a:lnTo>
                  <a:pt x="274" y="246"/>
                </a:lnTo>
                <a:lnTo>
                  <a:pt x="274" y="242"/>
                </a:lnTo>
                <a:lnTo>
                  <a:pt x="274" y="110"/>
                </a:lnTo>
                <a:lnTo>
                  <a:pt x="274" y="110"/>
                </a:lnTo>
                <a:lnTo>
                  <a:pt x="274" y="106"/>
                </a:lnTo>
                <a:lnTo>
                  <a:pt x="276" y="104"/>
                </a:lnTo>
                <a:lnTo>
                  <a:pt x="280" y="102"/>
                </a:lnTo>
                <a:lnTo>
                  <a:pt x="284" y="100"/>
                </a:lnTo>
                <a:lnTo>
                  <a:pt x="304" y="100"/>
                </a:lnTo>
                <a:close/>
                <a:moveTo>
                  <a:pt x="26" y="72"/>
                </a:moveTo>
                <a:lnTo>
                  <a:pt x="26" y="72"/>
                </a:lnTo>
                <a:lnTo>
                  <a:pt x="26" y="66"/>
                </a:lnTo>
                <a:lnTo>
                  <a:pt x="32" y="62"/>
                </a:lnTo>
                <a:lnTo>
                  <a:pt x="178" y="0"/>
                </a:lnTo>
                <a:lnTo>
                  <a:pt x="178" y="0"/>
                </a:lnTo>
                <a:lnTo>
                  <a:pt x="178" y="0"/>
                </a:lnTo>
                <a:lnTo>
                  <a:pt x="178" y="0"/>
                </a:lnTo>
                <a:lnTo>
                  <a:pt x="180" y="0"/>
                </a:lnTo>
                <a:lnTo>
                  <a:pt x="180" y="0"/>
                </a:lnTo>
                <a:lnTo>
                  <a:pt x="180" y="0"/>
                </a:lnTo>
                <a:lnTo>
                  <a:pt x="180" y="0"/>
                </a:lnTo>
                <a:lnTo>
                  <a:pt x="182" y="0"/>
                </a:lnTo>
                <a:lnTo>
                  <a:pt x="182" y="0"/>
                </a:lnTo>
                <a:lnTo>
                  <a:pt x="184" y="0"/>
                </a:lnTo>
                <a:lnTo>
                  <a:pt x="184" y="0"/>
                </a:lnTo>
                <a:lnTo>
                  <a:pt x="184" y="0"/>
                </a:lnTo>
                <a:lnTo>
                  <a:pt x="184" y="0"/>
                </a:lnTo>
                <a:lnTo>
                  <a:pt x="186" y="0"/>
                </a:lnTo>
                <a:lnTo>
                  <a:pt x="186" y="0"/>
                </a:lnTo>
                <a:lnTo>
                  <a:pt x="186" y="0"/>
                </a:lnTo>
                <a:lnTo>
                  <a:pt x="332" y="62"/>
                </a:lnTo>
                <a:lnTo>
                  <a:pt x="332" y="62"/>
                </a:lnTo>
                <a:lnTo>
                  <a:pt x="336" y="64"/>
                </a:lnTo>
                <a:lnTo>
                  <a:pt x="338" y="72"/>
                </a:lnTo>
                <a:lnTo>
                  <a:pt x="338" y="72"/>
                </a:lnTo>
                <a:lnTo>
                  <a:pt x="338" y="74"/>
                </a:lnTo>
                <a:lnTo>
                  <a:pt x="336" y="78"/>
                </a:lnTo>
                <a:lnTo>
                  <a:pt x="332" y="80"/>
                </a:lnTo>
                <a:lnTo>
                  <a:pt x="328" y="82"/>
                </a:lnTo>
                <a:lnTo>
                  <a:pt x="328" y="82"/>
                </a:lnTo>
                <a:lnTo>
                  <a:pt x="328" y="82"/>
                </a:lnTo>
                <a:lnTo>
                  <a:pt x="182" y="82"/>
                </a:lnTo>
                <a:lnTo>
                  <a:pt x="182" y="82"/>
                </a:lnTo>
                <a:lnTo>
                  <a:pt x="36" y="82"/>
                </a:lnTo>
                <a:lnTo>
                  <a:pt x="36" y="82"/>
                </a:lnTo>
                <a:lnTo>
                  <a:pt x="30" y="78"/>
                </a:lnTo>
                <a:lnTo>
                  <a:pt x="26" y="72"/>
                </a:lnTo>
                <a:lnTo>
                  <a:pt x="26" y="72"/>
                </a:lnTo>
                <a:close/>
                <a:moveTo>
                  <a:pt x="164" y="42"/>
                </a:moveTo>
                <a:lnTo>
                  <a:pt x="164" y="42"/>
                </a:lnTo>
                <a:lnTo>
                  <a:pt x="164" y="50"/>
                </a:lnTo>
                <a:lnTo>
                  <a:pt x="168" y="56"/>
                </a:lnTo>
                <a:lnTo>
                  <a:pt x="174" y="60"/>
                </a:lnTo>
                <a:lnTo>
                  <a:pt x="182" y="62"/>
                </a:lnTo>
                <a:lnTo>
                  <a:pt x="182" y="62"/>
                </a:lnTo>
                <a:lnTo>
                  <a:pt x="190" y="60"/>
                </a:lnTo>
                <a:lnTo>
                  <a:pt x="196" y="56"/>
                </a:lnTo>
                <a:lnTo>
                  <a:pt x="200" y="50"/>
                </a:lnTo>
                <a:lnTo>
                  <a:pt x="200" y="42"/>
                </a:lnTo>
                <a:lnTo>
                  <a:pt x="200" y="42"/>
                </a:lnTo>
                <a:lnTo>
                  <a:pt x="200" y="36"/>
                </a:lnTo>
                <a:lnTo>
                  <a:pt x="196" y="30"/>
                </a:lnTo>
                <a:lnTo>
                  <a:pt x="190" y="26"/>
                </a:lnTo>
                <a:lnTo>
                  <a:pt x="182" y="24"/>
                </a:lnTo>
                <a:lnTo>
                  <a:pt x="182" y="24"/>
                </a:lnTo>
                <a:lnTo>
                  <a:pt x="174" y="26"/>
                </a:lnTo>
                <a:lnTo>
                  <a:pt x="168" y="30"/>
                </a:lnTo>
                <a:lnTo>
                  <a:pt x="164" y="36"/>
                </a:lnTo>
                <a:lnTo>
                  <a:pt x="164" y="42"/>
                </a:lnTo>
                <a:lnTo>
                  <a:pt x="164" y="42"/>
                </a:lnTo>
                <a:close/>
                <a:moveTo>
                  <a:pt x="230" y="252"/>
                </a:moveTo>
                <a:lnTo>
                  <a:pt x="230" y="252"/>
                </a:lnTo>
                <a:lnTo>
                  <a:pt x="234" y="250"/>
                </a:lnTo>
                <a:lnTo>
                  <a:pt x="236" y="248"/>
                </a:lnTo>
                <a:lnTo>
                  <a:pt x="238" y="246"/>
                </a:lnTo>
                <a:lnTo>
                  <a:pt x="240" y="242"/>
                </a:lnTo>
                <a:lnTo>
                  <a:pt x="240" y="110"/>
                </a:lnTo>
                <a:lnTo>
                  <a:pt x="240" y="110"/>
                </a:lnTo>
                <a:lnTo>
                  <a:pt x="238" y="106"/>
                </a:lnTo>
                <a:lnTo>
                  <a:pt x="236" y="104"/>
                </a:lnTo>
                <a:lnTo>
                  <a:pt x="234" y="102"/>
                </a:lnTo>
                <a:lnTo>
                  <a:pt x="230" y="100"/>
                </a:lnTo>
                <a:lnTo>
                  <a:pt x="134" y="100"/>
                </a:lnTo>
                <a:lnTo>
                  <a:pt x="134" y="100"/>
                </a:lnTo>
                <a:lnTo>
                  <a:pt x="130" y="102"/>
                </a:lnTo>
                <a:lnTo>
                  <a:pt x="128" y="104"/>
                </a:lnTo>
                <a:lnTo>
                  <a:pt x="126" y="106"/>
                </a:lnTo>
                <a:lnTo>
                  <a:pt x="124" y="110"/>
                </a:lnTo>
                <a:lnTo>
                  <a:pt x="124" y="242"/>
                </a:lnTo>
                <a:lnTo>
                  <a:pt x="124" y="242"/>
                </a:lnTo>
                <a:lnTo>
                  <a:pt x="126" y="246"/>
                </a:lnTo>
                <a:lnTo>
                  <a:pt x="128" y="248"/>
                </a:lnTo>
                <a:lnTo>
                  <a:pt x="130" y="250"/>
                </a:lnTo>
                <a:lnTo>
                  <a:pt x="134" y="252"/>
                </a:lnTo>
                <a:lnTo>
                  <a:pt x="162" y="252"/>
                </a:lnTo>
                <a:lnTo>
                  <a:pt x="162" y="170"/>
                </a:lnTo>
                <a:lnTo>
                  <a:pt x="162" y="170"/>
                </a:lnTo>
                <a:lnTo>
                  <a:pt x="164" y="162"/>
                </a:lnTo>
                <a:lnTo>
                  <a:pt x="168" y="156"/>
                </a:lnTo>
                <a:lnTo>
                  <a:pt x="174" y="152"/>
                </a:lnTo>
                <a:lnTo>
                  <a:pt x="182" y="150"/>
                </a:lnTo>
                <a:lnTo>
                  <a:pt x="182" y="150"/>
                </a:lnTo>
                <a:lnTo>
                  <a:pt x="190" y="152"/>
                </a:lnTo>
                <a:lnTo>
                  <a:pt x="196" y="156"/>
                </a:lnTo>
                <a:lnTo>
                  <a:pt x="200" y="162"/>
                </a:lnTo>
                <a:lnTo>
                  <a:pt x="202" y="170"/>
                </a:lnTo>
                <a:lnTo>
                  <a:pt x="202" y="252"/>
                </a:lnTo>
                <a:lnTo>
                  <a:pt x="230" y="252"/>
                </a:lnTo>
                <a:close/>
                <a:moveTo>
                  <a:pt x="36" y="288"/>
                </a:moveTo>
                <a:lnTo>
                  <a:pt x="328" y="288"/>
                </a:lnTo>
                <a:lnTo>
                  <a:pt x="328" y="288"/>
                </a:lnTo>
                <a:lnTo>
                  <a:pt x="332" y="286"/>
                </a:lnTo>
                <a:lnTo>
                  <a:pt x="336" y="284"/>
                </a:lnTo>
                <a:lnTo>
                  <a:pt x="338" y="282"/>
                </a:lnTo>
                <a:lnTo>
                  <a:pt x="338" y="278"/>
                </a:lnTo>
                <a:lnTo>
                  <a:pt x="338" y="278"/>
                </a:lnTo>
                <a:lnTo>
                  <a:pt x="338" y="274"/>
                </a:lnTo>
                <a:lnTo>
                  <a:pt x="336" y="270"/>
                </a:lnTo>
                <a:lnTo>
                  <a:pt x="332" y="268"/>
                </a:lnTo>
                <a:lnTo>
                  <a:pt x="328" y="268"/>
                </a:lnTo>
                <a:lnTo>
                  <a:pt x="36" y="268"/>
                </a:lnTo>
                <a:lnTo>
                  <a:pt x="36" y="268"/>
                </a:lnTo>
                <a:lnTo>
                  <a:pt x="32" y="268"/>
                </a:lnTo>
                <a:lnTo>
                  <a:pt x="28" y="270"/>
                </a:lnTo>
                <a:lnTo>
                  <a:pt x="26" y="274"/>
                </a:lnTo>
                <a:lnTo>
                  <a:pt x="26" y="278"/>
                </a:lnTo>
                <a:lnTo>
                  <a:pt x="26" y="278"/>
                </a:lnTo>
                <a:lnTo>
                  <a:pt x="26" y="282"/>
                </a:lnTo>
                <a:lnTo>
                  <a:pt x="28" y="284"/>
                </a:lnTo>
                <a:lnTo>
                  <a:pt x="32" y="286"/>
                </a:lnTo>
                <a:lnTo>
                  <a:pt x="36" y="288"/>
                </a:lnTo>
                <a:lnTo>
                  <a:pt x="36" y="288"/>
                </a:lnTo>
                <a:close/>
                <a:moveTo>
                  <a:pt x="354" y="300"/>
                </a:moveTo>
                <a:lnTo>
                  <a:pt x="10" y="300"/>
                </a:lnTo>
                <a:lnTo>
                  <a:pt x="10" y="300"/>
                </a:lnTo>
                <a:lnTo>
                  <a:pt x="6" y="302"/>
                </a:lnTo>
                <a:lnTo>
                  <a:pt x="2" y="304"/>
                </a:lnTo>
                <a:lnTo>
                  <a:pt x="0" y="306"/>
                </a:lnTo>
                <a:lnTo>
                  <a:pt x="0" y="310"/>
                </a:lnTo>
                <a:lnTo>
                  <a:pt x="0" y="310"/>
                </a:lnTo>
                <a:lnTo>
                  <a:pt x="0" y="314"/>
                </a:lnTo>
                <a:lnTo>
                  <a:pt x="2" y="318"/>
                </a:lnTo>
                <a:lnTo>
                  <a:pt x="6" y="320"/>
                </a:lnTo>
                <a:lnTo>
                  <a:pt x="10" y="320"/>
                </a:lnTo>
                <a:lnTo>
                  <a:pt x="354" y="320"/>
                </a:lnTo>
                <a:lnTo>
                  <a:pt x="354" y="320"/>
                </a:lnTo>
                <a:lnTo>
                  <a:pt x="358" y="320"/>
                </a:lnTo>
                <a:lnTo>
                  <a:pt x="362" y="318"/>
                </a:lnTo>
                <a:lnTo>
                  <a:pt x="364" y="314"/>
                </a:lnTo>
                <a:lnTo>
                  <a:pt x="364" y="310"/>
                </a:lnTo>
                <a:lnTo>
                  <a:pt x="364" y="310"/>
                </a:lnTo>
                <a:lnTo>
                  <a:pt x="364" y="306"/>
                </a:lnTo>
                <a:lnTo>
                  <a:pt x="362" y="304"/>
                </a:lnTo>
                <a:lnTo>
                  <a:pt x="358" y="302"/>
                </a:lnTo>
                <a:lnTo>
                  <a:pt x="354" y="300"/>
                </a:lnTo>
                <a:lnTo>
                  <a:pt x="354" y="300"/>
                </a:lnTo>
                <a:close/>
                <a:moveTo>
                  <a:pt x="60" y="100"/>
                </a:moveTo>
                <a:lnTo>
                  <a:pt x="60" y="100"/>
                </a:lnTo>
                <a:lnTo>
                  <a:pt x="56" y="102"/>
                </a:lnTo>
                <a:lnTo>
                  <a:pt x="54" y="104"/>
                </a:lnTo>
                <a:lnTo>
                  <a:pt x="52" y="106"/>
                </a:lnTo>
                <a:lnTo>
                  <a:pt x="50" y="110"/>
                </a:lnTo>
                <a:lnTo>
                  <a:pt x="50" y="242"/>
                </a:lnTo>
                <a:lnTo>
                  <a:pt x="50" y="242"/>
                </a:lnTo>
                <a:lnTo>
                  <a:pt x="52" y="246"/>
                </a:lnTo>
                <a:lnTo>
                  <a:pt x="54" y="248"/>
                </a:lnTo>
                <a:lnTo>
                  <a:pt x="56" y="250"/>
                </a:lnTo>
                <a:lnTo>
                  <a:pt x="60" y="252"/>
                </a:lnTo>
                <a:lnTo>
                  <a:pt x="80" y="252"/>
                </a:lnTo>
                <a:lnTo>
                  <a:pt x="80" y="252"/>
                </a:lnTo>
                <a:lnTo>
                  <a:pt x="84" y="250"/>
                </a:lnTo>
                <a:lnTo>
                  <a:pt x="88" y="248"/>
                </a:lnTo>
                <a:lnTo>
                  <a:pt x="90" y="246"/>
                </a:lnTo>
                <a:lnTo>
                  <a:pt x="90" y="242"/>
                </a:lnTo>
                <a:lnTo>
                  <a:pt x="90" y="110"/>
                </a:lnTo>
                <a:lnTo>
                  <a:pt x="90" y="110"/>
                </a:lnTo>
                <a:lnTo>
                  <a:pt x="90" y="106"/>
                </a:lnTo>
                <a:lnTo>
                  <a:pt x="88" y="104"/>
                </a:lnTo>
                <a:lnTo>
                  <a:pt x="84" y="102"/>
                </a:lnTo>
                <a:lnTo>
                  <a:pt x="80" y="100"/>
                </a:lnTo>
                <a:lnTo>
                  <a:pt x="60" y="1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latin typeface="Calibri Light" panose="020F0302020204030204" pitchFamily="34" charset="0"/>
              <a:cs typeface="Calibri Light" panose="020F0302020204030204" pitchFamily="34" charset="0"/>
            </a:endParaRPr>
          </a:p>
        </p:txBody>
      </p:sp>
      <p:sp>
        <p:nvSpPr>
          <p:cNvPr id="37" name="Subtitle 2">
            <a:extLst>
              <a:ext uri="{FF2B5EF4-FFF2-40B4-BE49-F238E27FC236}">
                <a16:creationId xmlns:a16="http://schemas.microsoft.com/office/drawing/2014/main" id="{A145CE3B-2D6A-4867-82C2-0055CF48D3BF}"/>
              </a:ext>
            </a:extLst>
          </p:cNvPr>
          <p:cNvSpPr txBox="1">
            <a:spLocks/>
          </p:cNvSpPr>
          <p:nvPr/>
        </p:nvSpPr>
        <p:spPr>
          <a:xfrm>
            <a:off x="4175588" y="3171263"/>
            <a:ext cx="2568112" cy="410696"/>
          </a:xfrm>
          <a:prstGeom prst="rect">
            <a:avLst/>
          </a:prstGeom>
        </p:spPr>
        <p:txBody>
          <a:bodyPr vert="horz" wrap="square" lIns="25724" tIns="12862" rIns="25724" bIns="128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985"/>
              </a:lnSpc>
            </a:pPr>
            <a:r>
              <a:rPr lang="en-US" sz="1100" dirty="0">
                <a:solidFill>
                  <a:schemeClr val="accent6">
                    <a:lumMod val="50000"/>
                  </a:schemeClr>
                </a:solidFill>
                <a:latin typeface="Calibri Light" panose="020F0302020204030204" pitchFamily="34" charset="0"/>
                <a:cs typeface="Calibri Light" panose="020F0302020204030204" pitchFamily="34" charset="0"/>
              </a:rPr>
              <a:t>submit documents to the </a:t>
            </a:r>
            <a:r>
              <a:rPr lang="en-US" sz="1100" dirty="0" smtClean="0">
                <a:solidFill>
                  <a:schemeClr val="accent6">
                    <a:lumMod val="50000"/>
                  </a:schemeClr>
                </a:solidFill>
                <a:latin typeface="Calibri Light" panose="020F0302020204030204" pitchFamily="34" charset="0"/>
                <a:cs typeface="Calibri Light" panose="020F0302020204030204" pitchFamily="34" charset="0"/>
              </a:rPr>
              <a:t>SFC </a:t>
            </a:r>
            <a:r>
              <a:rPr lang="en-US" sz="1100" dirty="0">
                <a:solidFill>
                  <a:schemeClr val="accent6">
                    <a:lumMod val="50000"/>
                  </a:schemeClr>
                </a:solidFill>
                <a:latin typeface="Calibri Light" panose="020F0302020204030204" pitchFamily="34" charset="0"/>
                <a:cs typeface="Calibri Light" panose="020F0302020204030204" pitchFamily="34" charset="0"/>
              </a:rPr>
              <a:t>in accordance with paragraph 104 of the Rules for organizing and conducting trading...</a:t>
            </a:r>
            <a:endParaRPr lang="en-US" sz="1100" dirty="0">
              <a:solidFill>
                <a:schemeClr val="accent6">
                  <a:lumMod val="50000"/>
                </a:schemeClr>
              </a:solidFill>
              <a:latin typeface="Calibri Light" panose="020F0302020204030204" pitchFamily="34" charset="0"/>
              <a:ea typeface="Lato Light" panose="020F0502020204030203" pitchFamily="34" charset="0"/>
              <a:cs typeface="Calibri Light" panose="020F0302020204030204" pitchFamily="34" charset="0"/>
            </a:endParaRPr>
          </a:p>
        </p:txBody>
      </p:sp>
      <p:sp>
        <p:nvSpPr>
          <p:cNvPr id="38" name="Oval 37">
            <a:extLst>
              <a:ext uri="{FF2B5EF4-FFF2-40B4-BE49-F238E27FC236}">
                <a16:creationId xmlns:a16="http://schemas.microsoft.com/office/drawing/2014/main" id="{B011CAFD-66C1-4826-8A53-4CC4AB6C6CAC}"/>
              </a:ext>
            </a:extLst>
          </p:cNvPr>
          <p:cNvSpPr/>
          <p:nvPr/>
        </p:nvSpPr>
        <p:spPr>
          <a:xfrm>
            <a:off x="3770543" y="3728654"/>
            <a:ext cx="332271" cy="332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Calibri Light" panose="020F0302020204030204" pitchFamily="34" charset="0"/>
              <a:cs typeface="Calibri Light" panose="020F0302020204030204" pitchFamily="34" charset="0"/>
            </a:endParaRPr>
          </a:p>
        </p:txBody>
      </p:sp>
      <p:sp>
        <p:nvSpPr>
          <p:cNvPr id="39" name="Freeform 4847">
            <a:extLst>
              <a:ext uri="{FF2B5EF4-FFF2-40B4-BE49-F238E27FC236}">
                <a16:creationId xmlns:a16="http://schemas.microsoft.com/office/drawing/2014/main" id="{D72C38BC-F6A7-4172-8E2E-DE8E0F32AC1F}"/>
              </a:ext>
            </a:extLst>
          </p:cNvPr>
          <p:cNvSpPr>
            <a:spLocks noEditPoints="1"/>
          </p:cNvSpPr>
          <p:nvPr/>
        </p:nvSpPr>
        <p:spPr bwMode="auto">
          <a:xfrm>
            <a:off x="3862107" y="3798700"/>
            <a:ext cx="159995" cy="19217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Прямоугольник 3"/>
          <p:cNvSpPr/>
          <p:nvPr/>
        </p:nvSpPr>
        <p:spPr>
          <a:xfrm>
            <a:off x="4113605" y="3670876"/>
            <a:ext cx="2707247" cy="430887"/>
          </a:xfrm>
          <a:prstGeom prst="rect">
            <a:avLst/>
          </a:prstGeom>
        </p:spPr>
        <p:txBody>
          <a:bodyPr wrap="square">
            <a:spAutoFit/>
          </a:bodyPr>
          <a:lstStyle/>
          <a:p>
            <a:pPr lvl="0"/>
            <a:r>
              <a:rPr lang="en-US" sz="1100" dirty="0">
                <a:solidFill>
                  <a:schemeClr val="accent6">
                    <a:lumMod val="50000"/>
                  </a:schemeClr>
                </a:solidFill>
                <a:latin typeface="Calibri Light" panose="020F0302020204030204" pitchFamily="34" charset="0"/>
                <a:cs typeface="Calibri Light" panose="020F0302020204030204" pitchFamily="34" charset="0"/>
              </a:rPr>
              <a:t>annually confirm the contractual electric capacity by passing certification</a:t>
            </a:r>
          </a:p>
        </p:txBody>
      </p:sp>
      <p:sp>
        <p:nvSpPr>
          <p:cNvPr id="34" name="Oval 37">
            <a:extLst>
              <a:ext uri="{FF2B5EF4-FFF2-40B4-BE49-F238E27FC236}">
                <a16:creationId xmlns:a16="http://schemas.microsoft.com/office/drawing/2014/main" id="{B011CAFD-66C1-4826-8A53-4CC4AB6C6CAC}"/>
              </a:ext>
            </a:extLst>
          </p:cNvPr>
          <p:cNvSpPr/>
          <p:nvPr/>
        </p:nvSpPr>
        <p:spPr>
          <a:xfrm>
            <a:off x="3775970" y="4229626"/>
            <a:ext cx="332271" cy="332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Calibri Light" panose="020F0302020204030204" pitchFamily="34" charset="0"/>
              <a:cs typeface="Calibri Light" panose="020F0302020204030204" pitchFamily="34" charset="0"/>
            </a:endParaRPr>
          </a:p>
        </p:txBody>
      </p:sp>
      <p:sp>
        <p:nvSpPr>
          <p:cNvPr id="36" name="Freeform 4847">
            <a:extLst>
              <a:ext uri="{FF2B5EF4-FFF2-40B4-BE49-F238E27FC236}">
                <a16:creationId xmlns:a16="http://schemas.microsoft.com/office/drawing/2014/main" id="{D72C38BC-F6A7-4172-8E2E-DE8E0F32AC1F}"/>
              </a:ext>
            </a:extLst>
          </p:cNvPr>
          <p:cNvSpPr>
            <a:spLocks noEditPoints="1"/>
          </p:cNvSpPr>
          <p:nvPr/>
        </p:nvSpPr>
        <p:spPr bwMode="auto">
          <a:xfrm>
            <a:off x="3873392" y="4298149"/>
            <a:ext cx="159995" cy="19217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01721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90794"/>
            <a:ext cx="8058268" cy="567399"/>
          </a:xfrm>
          <a:prstGeom prst="rect">
            <a:avLst/>
          </a:prstGeom>
          <a:noFill/>
        </p:spPr>
        <p:txBody>
          <a:bodyPr wrap="square" rtlCol="0">
            <a:spAutoFit/>
          </a:bodyPr>
          <a:lstStyle>
            <a:defPPr>
              <a:defRPr lang="ru-RU"/>
            </a:defPPr>
            <a:lvl1pPr algn="ctr">
              <a:defRPr sz="2400" b="1">
                <a:solidFill>
                  <a:schemeClr val="accent2"/>
                </a:solidFill>
                <a:latin typeface="Century Gothic" panose="020B0502020202020204" pitchFamily="34" charset="0"/>
                <a:cs typeface="Times New Roman" pitchFamily="18" charset="0"/>
              </a:defRPr>
            </a:lvl1pPr>
          </a:lstStyle>
          <a:p>
            <a:pPr>
              <a:lnSpc>
                <a:spcPct val="85000"/>
              </a:lnSpc>
              <a:spcBef>
                <a:spcPct val="0"/>
              </a:spcBef>
              <a:defRPr/>
            </a:pPr>
            <a:r>
              <a:rPr lang="en-US" sz="3600" dirty="0">
                <a:solidFill>
                  <a:schemeClr val="accent6">
                    <a:lumMod val="50000"/>
                  </a:schemeClr>
                </a:solidFill>
                <a:latin typeface="Calibri Light" panose="020F0302020204030204" pitchFamily="34" charset="0"/>
                <a:cs typeface="Calibri Light" panose="020F0302020204030204" pitchFamily="34" charset="0"/>
              </a:rPr>
              <a:t>Thank </a:t>
            </a:r>
            <a:r>
              <a:rPr lang="en-US" sz="3600" dirty="0" smtClean="0">
                <a:solidFill>
                  <a:schemeClr val="accent6">
                    <a:lumMod val="50000"/>
                  </a:schemeClr>
                </a:solidFill>
                <a:latin typeface="Calibri Light" panose="020F0302020204030204" pitchFamily="34" charset="0"/>
                <a:cs typeface="Calibri Light" panose="020F0302020204030204" pitchFamily="34" charset="0"/>
              </a:rPr>
              <a:t>you!</a:t>
            </a:r>
            <a:endParaRPr lang="ru-RU" sz="36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3" name="Прямоугольник 2"/>
          <p:cNvSpPr/>
          <p:nvPr/>
        </p:nvSpPr>
        <p:spPr>
          <a:xfrm>
            <a:off x="242913" y="3833339"/>
            <a:ext cx="6681302" cy="738664"/>
          </a:xfrm>
          <a:prstGeom prst="rect">
            <a:avLst/>
          </a:prstGeom>
        </p:spPr>
        <p:txBody>
          <a:bodyPr wrap="square">
            <a:spAutoFit/>
          </a:bodyPr>
          <a:lstStyle/>
          <a:p>
            <a:r>
              <a:rPr lang="en-US" sz="1050" b="1" dirty="0">
                <a:solidFill>
                  <a:schemeClr val="accent6">
                    <a:lumMod val="50000"/>
                  </a:schemeClr>
                </a:solidFill>
                <a:latin typeface="Calibri Light" panose="020F0302020204030204" pitchFamily="34" charset="0"/>
                <a:cs typeface="Calibri Light" panose="020F0302020204030204" pitchFamily="34" charset="0"/>
              </a:rPr>
              <a:t>Contacts of responsible </a:t>
            </a:r>
            <a:r>
              <a:rPr lang="en-US" sz="1050" b="1" dirty="0" smtClean="0">
                <a:solidFill>
                  <a:schemeClr val="accent6">
                    <a:lumMod val="50000"/>
                  </a:schemeClr>
                </a:solidFill>
                <a:latin typeface="Calibri Light" panose="020F0302020204030204" pitchFamily="34" charset="0"/>
                <a:cs typeface="Calibri Light" panose="020F0302020204030204" pitchFamily="34" charset="0"/>
              </a:rPr>
              <a:t>persons</a:t>
            </a:r>
            <a:r>
              <a:rPr lang="ru-RU" sz="1050" b="1" dirty="0" smtClean="0">
                <a:solidFill>
                  <a:schemeClr val="accent6">
                    <a:lumMod val="50000"/>
                  </a:schemeClr>
                </a:solidFill>
                <a:latin typeface="Calibri Light" panose="020F0302020204030204" pitchFamily="34" charset="0"/>
                <a:cs typeface="Calibri Light" panose="020F0302020204030204" pitchFamily="34" charset="0"/>
              </a:rPr>
              <a:t> «</a:t>
            </a:r>
            <a:r>
              <a:rPr lang="en-US" sz="1050" b="1" dirty="0" smtClean="0">
                <a:solidFill>
                  <a:schemeClr val="accent6">
                    <a:lumMod val="50000"/>
                  </a:schemeClr>
                </a:solidFill>
                <a:latin typeface="Calibri Light" panose="020F0302020204030204" pitchFamily="34" charset="0"/>
                <a:cs typeface="Calibri Light" panose="020F0302020204030204" pitchFamily="34" charset="0"/>
              </a:rPr>
              <a:t>FSC of RE</a:t>
            </a:r>
            <a:r>
              <a:rPr lang="ru-RU" sz="1050" b="1" dirty="0" smtClean="0">
                <a:solidFill>
                  <a:schemeClr val="accent6">
                    <a:lumMod val="50000"/>
                  </a:schemeClr>
                </a:solidFill>
                <a:latin typeface="Calibri Light" panose="020F0302020204030204" pitchFamily="34" charset="0"/>
                <a:cs typeface="Calibri Light" panose="020F0302020204030204" pitchFamily="34" charset="0"/>
              </a:rPr>
              <a:t>»</a:t>
            </a:r>
            <a:r>
              <a:rPr lang="en-US" sz="1050" b="1" dirty="0" smtClean="0">
                <a:solidFill>
                  <a:schemeClr val="accent6">
                    <a:lumMod val="50000"/>
                  </a:schemeClr>
                </a:solidFill>
                <a:latin typeface="Calibri Light" panose="020F0302020204030204" pitchFamily="34" charset="0"/>
                <a:cs typeface="Calibri Light" panose="020F0302020204030204" pitchFamily="34" charset="0"/>
              </a:rPr>
              <a:t> LLP</a:t>
            </a:r>
            <a:r>
              <a:rPr lang="ru-RU" sz="1050" b="1" dirty="0" smtClean="0">
                <a:solidFill>
                  <a:schemeClr val="accent6">
                    <a:lumMod val="50000"/>
                  </a:schemeClr>
                </a:solidFill>
                <a:latin typeface="Calibri Light" panose="020F0302020204030204" pitchFamily="34" charset="0"/>
                <a:cs typeface="Calibri Light" panose="020F0302020204030204" pitchFamily="34" charset="0"/>
              </a:rPr>
              <a:t>:</a:t>
            </a:r>
            <a:endParaRPr lang="ru-RU" sz="1050" b="1" dirty="0">
              <a:solidFill>
                <a:schemeClr val="accent6">
                  <a:lumMod val="50000"/>
                </a:schemeClr>
              </a:solidFill>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en-US" sz="1050" b="1" dirty="0" err="1" smtClean="0">
                <a:solidFill>
                  <a:schemeClr val="accent6">
                    <a:lumMod val="50000"/>
                  </a:schemeClr>
                </a:solidFill>
                <a:latin typeface="Calibri Light" panose="020F0302020204030204" pitchFamily="34" charset="0"/>
                <a:cs typeface="Calibri Light" panose="020F0302020204030204" pitchFamily="34" charset="0"/>
              </a:rPr>
              <a:t>Kalimova</a:t>
            </a:r>
            <a:r>
              <a:rPr lang="en-US" sz="1050" b="1" dirty="0" smtClean="0">
                <a:solidFill>
                  <a:schemeClr val="accent6">
                    <a:lumMod val="50000"/>
                  </a:schemeClr>
                </a:solidFill>
                <a:latin typeface="Calibri Light" panose="020F0302020204030204" pitchFamily="34" charset="0"/>
                <a:cs typeface="Calibri Light" panose="020F0302020204030204" pitchFamily="34" charset="0"/>
              </a:rPr>
              <a:t> </a:t>
            </a:r>
            <a:r>
              <a:rPr lang="en-US" sz="1050" b="1" dirty="0" err="1">
                <a:solidFill>
                  <a:schemeClr val="accent6">
                    <a:lumMod val="50000"/>
                  </a:schemeClr>
                </a:solidFill>
                <a:latin typeface="Calibri Light" panose="020F0302020204030204" pitchFamily="34" charset="0"/>
                <a:cs typeface="Calibri Light" panose="020F0302020204030204" pitchFamily="34" charset="0"/>
              </a:rPr>
              <a:t>Asel</a:t>
            </a:r>
            <a:r>
              <a:rPr lang="en-US" sz="1050" b="1" dirty="0">
                <a:solidFill>
                  <a:schemeClr val="accent6">
                    <a:lumMod val="50000"/>
                  </a:schemeClr>
                </a:solidFill>
                <a:latin typeface="Calibri Light" panose="020F0302020204030204" pitchFamily="34" charset="0"/>
                <a:cs typeface="Calibri Light" panose="020F0302020204030204" pitchFamily="34" charset="0"/>
              </a:rPr>
              <a:t> </a:t>
            </a:r>
            <a:r>
              <a:rPr lang="en-US" sz="1050" b="1" dirty="0" err="1" smtClean="0">
                <a:solidFill>
                  <a:schemeClr val="accent6">
                    <a:lumMod val="50000"/>
                  </a:schemeClr>
                </a:solidFill>
                <a:latin typeface="Calibri Light" panose="020F0302020204030204" pitchFamily="34" charset="0"/>
                <a:cs typeface="Calibri Light" panose="020F0302020204030204" pitchFamily="34" charset="0"/>
              </a:rPr>
              <a:t>Nurlanovna</a:t>
            </a:r>
            <a:r>
              <a:rPr lang="en-US" sz="1050" b="1" dirty="0" smtClean="0">
                <a:solidFill>
                  <a:schemeClr val="accent6">
                    <a:lumMod val="50000"/>
                  </a:schemeClr>
                </a:solidFill>
                <a:latin typeface="Calibri Light" panose="020F0302020204030204" pitchFamily="34" charset="0"/>
                <a:cs typeface="Calibri Light" panose="020F0302020204030204" pitchFamily="34" charset="0"/>
              </a:rPr>
              <a:t> </a:t>
            </a:r>
            <a:r>
              <a:rPr lang="ru-RU" sz="1050" dirty="0" smtClean="0">
                <a:solidFill>
                  <a:schemeClr val="accent6">
                    <a:lumMod val="50000"/>
                  </a:schemeClr>
                </a:solidFill>
                <a:latin typeface="Calibri Light" panose="020F0302020204030204" pitchFamily="34" charset="0"/>
                <a:cs typeface="Calibri Light" panose="020F0302020204030204" pitchFamily="34" charset="0"/>
              </a:rPr>
              <a:t>– </a:t>
            </a:r>
            <a:r>
              <a:rPr lang="en-US" sz="1050" dirty="0">
                <a:solidFill>
                  <a:schemeClr val="accent6">
                    <a:lumMod val="50000"/>
                  </a:schemeClr>
                </a:solidFill>
                <a:latin typeface="Calibri Light" panose="020F0302020204030204" pitchFamily="34" charset="0"/>
                <a:cs typeface="Calibri Light" panose="020F0302020204030204" pitchFamily="34" charset="0"/>
              </a:rPr>
              <a:t>Director of the Contracts Department</a:t>
            </a:r>
            <a:r>
              <a:rPr lang="ru-RU" sz="1050" dirty="0" smtClean="0">
                <a:solidFill>
                  <a:schemeClr val="accent6">
                    <a:lumMod val="50000"/>
                  </a:schemeClr>
                </a:solidFill>
                <a:latin typeface="Calibri Light" panose="020F0302020204030204" pitchFamily="34" charset="0"/>
                <a:cs typeface="Calibri Light" panose="020F0302020204030204" pitchFamily="34" charset="0"/>
              </a:rPr>
              <a:t>, </a:t>
            </a:r>
            <a:r>
              <a:rPr lang="ru-RU" sz="1050" dirty="0">
                <a:solidFill>
                  <a:schemeClr val="accent6">
                    <a:lumMod val="50000"/>
                  </a:schemeClr>
                </a:solidFill>
                <a:latin typeface="Calibri Light" panose="020F0302020204030204" pitchFamily="34" charset="0"/>
                <a:cs typeface="Calibri Light" panose="020F0302020204030204" pitchFamily="34" charset="0"/>
              </a:rPr>
              <a:t>+7 (7172) 690-509;</a:t>
            </a:r>
          </a:p>
          <a:p>
            <a:pPr marL="171450" indent="-171450">
              <a:buFont typeface="Arial" panose="020B0604020202020204" pitchFamily="34" charset="0"/>
              <a:buChar char="•"/>
            </a:pPr>
            <a:r>
              <a:rPr lang="en-US" sz="1050" b="1" dirty="0" err="1">
                <a:solidFill>
                  <a:schemeClr val="accent6">
                    <a:lumMod val="50000"/>
                  </a:schemeClr>
                </a:solidFill>
                <a:latin typeface="Calibri Light" panose="020F0302020204030204" pitchFamily="34" charset="0"/>
                <a:cs typeface="Calibri Light" panose="020F0302020204030204" pitchFamily="34" charset="0"/>
              </a:rPr>
              <a:t>Akhmetova</a:t>
            </a:r>
            <a:r>
              <a:rPr lang="en-US" sz="1050" b="1" dirty="0">
                <a:solidFill>
                  <a:schemeClr val="accent6">
                    <a:lumMod val="50000"/>
                  </a:schemeClr>
                </a:solidFill>
                <a:latin typeface="Calibri Light" panose="020F0302020204030204" pitchFamily="34" charset="0"/>
                <a:cs typeface="Calibri Light" panose="020F0302020204030204" pitchFamily="34" charset="0"/>
              </a:rPr>
              <a:t> </a:t>
            </a:r>
            <a:r>
              <a:rPr lang="en-US" sz="1050" b="1" dirty="0" err="1">
                <a:solidFill>
                  <a:schemeClr val="accent6">
                    <a:lumMod val="50000"/>
                  </a:schemeClr>
                </a:solidFill>
                <a:latin typeface="Calibri Light" panose="020F0302020204030204" pitchFamily="34" charset="0"/>
                <a:cs typeface="Calibri Light" panose="020F0302020204030204" pitchFamily="34" charset="0"/>
              </a:rPr>
              <a:t>Zamira</a:t>
            </a:r>
            <a:r>
              <a:rPr lang="en-US" sz="1050" b="1" dirty="0">
                <a:solidFill>
                  <a:schemeClr val="accent6">
                    <a:lumMod val="50000"/>
                  </a:schemeClr>
                </a:solidFill>
                <a:latin typeface="Calibri Light" panose="020F0302020204030204" pitchFamily="34" charset="0"/>
                <a:cs typeface="Calibri Light" panose="020F0302020204030204" pitchFamily="34" charset="0"/>
              </a:rPr>
              <a:t> </a:t>
            </a:r>
            <a:r>
              <a:rPr lang="en-US" sz="1050" b="1" dirty="0" err="1" smtClean="0">
                <a:solidFill>
                  <a:schemeClr val="accent6">
                    <a:lumMod val="50000"/>
                  </a:schemeClr>
                </a:solidFill>
                <a:latin typeface="Calibri Light" panose="020F0302020204030204" pitchFamily="34" charset="0"/>
                <a:cs typeface="Calibri Light" panose="020F0302020204030204" pitchFamily="34" charset="0"/>
              </a:rPr>
              <a:t>Akimzhanovna</a:t>
            </a:r>
            <a:r>
              <a:rPr lang="en-US" sz="1050" b="1" dirty="0" smtClean="0">
                <a:solidFill>
                  <a:schemeClr val="accent6">
                    <a:lumMod val="50000"/>
                  </a:schemeClr>
                </a:solidFill>
                <a:latin typeface="Calibri Light" panose="020F0302020204030204" pitchFamily="34" charset="0"/>
                <a:cs typeface="Calibri Light" panose="020F0302020204030204" pitchFamily="34" charset="0"/>
              </a:rPr>
              <a:t> </a:t>
            </a:r>
            <a:r>
              <a:rPr lang="ru-RU" sz="1050" dirty="0" smtClean="0">
                <a:solidFill>
                  <a:schemeClr val="accent6">
                    <a:lumMod val="50000"/>
                  </a:schemeClr>
                </a:solidFill>
                <a:latin typeface="Calibri Light" panose="020F0302020204030204" pitchFamily="34" charset="0"/>
                <a:cs typeface="Calibri Light" panose="020F0302020204030204" pitchFamily="34" charset="0"/>
              </a:rPr>
              <a:t>– </a:t>
            </a:r>
            <a:r>
              <a:rPr lang="en-US" sz="1050" dirty="0">
                <a:solidFill>
                  <a:schemeClr val="accent6">
                    <a:lumMod val="50000"/>
                  </a:schemeClr>
                </a:solidFill>
                <a:latin typeface="Calibri Light" panose="020F0302020204030204" pitchFamily="34" charset="0"/>
                <a:cs typeface="Calibri Light" panose="020F0302020204030204" pitchFamily="34" charset="0"/>
              </a:rPr>
              <a:t>Head of the Planning Department of the Development and Planning </a:t>
            </a:r>
            <a:r>
              <a:rPr lang="en-US" sz="1050" dirty="0" smtClean="0">
                <a:solidFill>
                  <a:schemeClr val="accent6">
                    <a:lumMod val="50000"/>
                  </a:schemeClr>
                </a:solidFill>
                <a:latin typeface="Calibri Light" panose="020F0302020204030204" pitchFamily="34" charset="0"/>
                <a:cs typeface="Calibri Light" panose="020F0302020204030204" pitchFamily="34" charset="0"/>
              </a:rPr>
              <a:t>Department, </a:t>
            </a:r>
            <a:r>
              <a:rPr lang="ru-RU" sz="1050" dirty="0" smtClean="0">
                <a:solidFill>
                  <a:schemeClr val="accent6">
                    <a:lumMod val="50000"/>
                  </a:schemeClr>
                </a:solidFill>
                <a:latin typeface="Calibri Light" panose="020F0302020204030204" pitchFamily="34" charset="0"/>
                <a:cs typeface="Calibri Light" panose="020F0302020204030204" pitchFamily="34" charset="0"/>
              </a:rPr>
              <a:t>+7 </a:t>
            </a:r>
            <a:r>
              <a:rPr lang="ru-RU" sz="1050" dirty="0">
                <a:solidFill>
                  <a:schemeClr val="accent6">
                    <a:lumMod val="50000"/>
                  </a:schemeClr>
                </a:solidFill>
                <a:latin typeface="Calibri Light" panose="020F0302020204030204" pitchFamily="34" charset="0"/>
                <a:cs typeface="Calibri Light" panose="020F0302020204030204" pitchFamily="34" charset="0"/>
              </a:rPr>
              <a:t>(7172) 690-106</a:t>
            </a:r>
          </a:p>
        </p:txBody>
      </p:sp>
    </p:spTree>
    <p:extLst>
      <p:ext uri="{BB962C8B-B14F-4D97-AF65-F5344CB8AC3E}">
        <p14:creationId xmlns:p14="http://schemas.microsoft.com/office/powerpoint/2010/main" val="2471363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WC001_PowerPoint_Template_Final_150831_5b">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WC Office T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WC Office Theme Colors">
      <a:dk1>
        <a:sysClr val="windowText" lastClr="000000"/>
      </a:dk1>
      <a:lt1>
        <a:sysClr val="window" lastClr="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0000FF"/>
      </a:hlink>
      <a:folHlink>
        <a:srgbClr val="800080"/>
      </a:folHlink>
    </a:clrScheme>
    <a:fontScheme name="PWC Office T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WC Office Theme Colors">
      <a:dk1>
        <a:sysClr val="windowText" lastClr="000000"/>
      </a:dk1>
      <a:lt1>
        <a:sysClr val="window" lastClr="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0000FF"/>
      </a:hlink>
      <a:folHlink>
        <a:srgbClr val="800080"/>
      </a:folHlink>
    </a:clrScheme>
    <a:fontScheme name="PWC Office T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ationDate xmlns="82ea72d5-e212-44f1-91f2-984106b5ea37">2019-05-29T22:00:00+00:00</Expiration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EBF3AEE4A77B44A810F4CB853ED4C9" ma:contentTypeVersion="1" ma:contentTypeDescription="Create a new document." ma:contentTypeScope="" ma:versionID="d648df4436b1048f876ecdd750c54924">
  <xsd:schema xmlns:xsd="http://www.w3.org/2001/XMLSchema" xmlns:xs="http://www.w3.org/2001/XMLSchema" xmlns:p="http://schemas.microsoft.com/office/2006/metadata/properties" xmlns:ns3="82ea72d5-e212-44f1-91f2-984106b5ea37" targetNamespace="http://schemas.microsoft.com/office/2006/metadata/properties" ma:root="true" ma:fieldsID="44cc7c2f22bd9e9bc17df8cc1c74acf3" ns3:_="">
    <xsd:import namespace="82ea72d5-e212-44f1-91f2-984106b5ea37"/>
    <xsd:element name="properties">
      <xsd:complexType>
        <xsd:sequence>
          <xsd:element name="documentManagement">
            <xsd:complexType>
              <xsd:all>
                <xsd:element ref="ns3: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a72d5-e212-44f1-91f2-984106b5ea37" elementFormDefault="qualified">
    <xsd:import namespace="http://schemas.microsoft.com/office/2006/documentManagement/types"/>
    <xsd:import namespace="http://schemas.microsoft.com/office/infopath/2007/PartnerControls"/>
    <xsd:element name="ExpirationDate" ma:index="8" nillable="true" ma:displayName="Expiration Date" ma:format="DateOnly" ma:internalName="Expiration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16AA0F-33B5-48C4-9522-1AADEF75903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2ea72d5-e212-44f1-91f2-984106b5ea37"/>
    <ds:schemaRef ds:uri="http://www.w3.org/XML/1998/namespace"/>
    <ds:schemaRef ds:uri="http://purl.org/dc/dcmitype/"/>
  </ds:schemaRefs>
</ds:datastoreItem>
</file>

<file path=customXml/itemProps2.xml><?xml version="1.0" encoding="utf-8"?>
<ds:datastoreItem xmlns:ds="http://schemas.openxmlformats.org/officeDocument/2006/customXml" ds:itemID="{90DB0902-2811-48BC-995B-DBCBE83F4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a72d5-e212-44f1-91f2-984106b5ea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D8821A-86B8-428D-8C5C-65B1C87254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0</TotalTime>
  <Words>1003</Words>
  <Application>Microsoft Office PowerPoint</Application>
  <PresentationFormat>Произвольный</PresentationFormat>
  <Paragraphs>101</Paragraphs>
  <Slides>9</Slides>
  <Notes>2</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2</vt:i4>
      </vt:variant>
      <vt:variant>
        <vt:lpstr>Внедренные серверы OLE</vt:lpstr>
      </vt:variant>
      <vt:variant>
        <vt:i4>1</vt:i4>
      </vt:variant>
      <vt:variant>
        <vt:lpstr>Заголовки слайдов</vt:lpstr>
      </vt:variant>
      <vt:variant>
        <vt:i4>9</vt:i4>
      </vt:variant>
    </vt:vector>
  </HeadingPairs>
  <TitlesOfParts>
    <vt:vector size="22" baseType="lpstr">
      <vt:lpstr>Arial</vt:lpstr>
      <vt:lpstr>Calibri</vt:lpstr>
      <vt:lpstr>Calibri Light</vt:lpstr>
      <vt:lpstr>Century Gothic</vt:lpstr>
      <vt:lpstr>Georgia</vt:lpstr>
      <vt:lpstr>Helvetica Neue</vt:lpstr>
      <vt:lpstr>Lato Light</vt:lpstr>
      <vt:lpstr>League Spartan</vt:lpstr>
      <vt:lpstr>Open Sans Light</vt:lpstr>
      <vt:lpstr>Wingdings</vt:lpstr>
      <vt:lpstr>PWC001_PowerPoint_Template_Final_150831_5b</vt:lpstr>
      <vt:lpstr>Custom Design</vt:lpstr>
      <vt:lpstr>think-cell Slide</vt:lpstr>
      <vt:lpstr>The procedure for concluding and fulfilling the terms of the capacity purchase agreement with the Single Purchaser</vt:lpstr>
      <vt:lpstr>Презентация PowerPoint</vt:lpstr>
      <vt:lpstr>On financial support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2015-09-01T14:13:27Z</dcterms:created>
  <dcterms:modified xsi:type="dcterms:W3CDTF">2022-06-01T08:38:47Z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0x0101008AEBF3AEE4A77B44A810F4CB853ED4C9</vt:lpwstr>
  </property>
  <property fmtid="{D5CDD505-2E9C-101B-9397-08002B2CF9AE}" pid="3" name="IsMyDocuments">
    <vt:bool>true</vt:bool>
  </property>
</Properties>
</file>