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.xml" ContentType="application/vnd.openxmlformats-officedocument.drawingml.chartshapes+xml"/>
  <Override PartName="/ppt/charts/chart22.xml" ContentType="application/vnd.openxmlformats-officedocument.drawingml.chart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6" r:id="rId2"/>
    <p:sldId id="349" r:id="rId3"/>
    <p:sldId id="350" r:id="rId4"/>
    <p:sldId id="303" r:id="rId5"/>
    <p:sldId id="289" r:id="rId6"/>
    <p:sldId id="334" r:id="rId7"/>
    <p:sldId id="310" r:id="rId8"/>
    <p:sldId id="329" r:id="rId9"/>
    <p:sldId id="331" r:id="rId10"/>
    <p:sldId id="358" r:id="rId11"/>
    <p:sldId id="353" r:id="rId12"/>
    <p:sldId id="339" r:id="rId13"/>
    <p:sldId id="342" r:id="rId14"/>
    <p:sldId id="357" r:id="rId15"/>
    <p:sldId id="361" r:id="rId16"/>
    <p:sldId id="359" r:id="rId17"/>
    <p:sldId id="328" r:id="rId18"/>
    <p:sldId id="337" r:id="rId19"/>
    <p:sldId id="338" r:id="rId20"/>
    <p:sldId id="354" r:id="rId21"/>
    <p:sldId id="355" r:id="rId22"/>
    <p:sldId id="352" r:id="rId23"/>
  </p:sldIdLst>
  <p:sldSz cx="9144000" cy="5143500" type="screen16x9"/>
  <p:notesSz cx="6792913" cy="9925050"/>
  <p:defaultTextStyle>
    <a:defPPr>
      <a:defRPr lang="x-none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orient="horz" pos="1654">
          <p15:clr>
            <a:srgbClr val="A4A3A4"/>
          </p15:clr>
        </p15:guide>
        <p15:guide id="4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FA5"/>
    <a:srgbClr val="A3FFCD"/>
    <a:srgbClr val="000105"/>
    <a:srgbClr val="001145"/>
    <a:srgbClr val="00407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73FAD7-EEA7-425B-A5EE-492E4CD6B83B}" v="156" dt="2020-02-21T12:09:24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5" autoAdjust="0"/>
    <p:restoredTop sz="94688" autoAdjust="0"/>
  </p:normalViewPr>
  <p:slideViewPr>
    <p:cSldViewPr snapToGrid="0" showGuides="1">
      <p:cViewPr varScale="1">
        <p:scale>
          <a:sx n="154" d="100"/>
          <a:sy n="154" d="100"/>
        </p:scale>
        <p:origin x="1098" y="138"/>
      </p:cViewPr>
      <p:guideLst>
        <p:guide orient="horz" pos="2205"/>
        <p:guide pos="3795"/>
        <p:guide orient="horz" pos="1654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мат Кайракбеков" userId="617def1006c1eb61" providerId="LiveId" clId="{91AE2B05-9E64-4D7A-8E79-DAEE96458523}"/>
    <pc:docChg chg="undo custSel addSld delSld modSld">
      <pc:chgData name="Алмат Кайракбеков" userId="617def1006c1eb61" providerId="LiveId" clId="{91AE2B05-9E64-4D7A-8E79-DAEE96458523}" dt="2020-02-21T12:09:45.166" v="583" actId="1076"/>
      <pc:docMkLst>
        <pc:docMk/>
      </pc:docMkLst>
      <pc:sldChg chg="addSp delSp modSp mod">
        <pc:chgData name="Алмат Кайракбеков" userId="617def1006c1eb61" providerId="LiveId" clId="{91AE2B05-9E64-4D7A-8E79-DAEE96458523}" dt="2020-02-21T11:35:51.207" v="142" actId="1036"/>
        <pc:sldMkLst>
          <pc:docMk/>
          <pc:sldMk cId="3916352100" sldId="278"/>
        </pc:sldMkLst>
        <pc:spChg chg="add mod topLvl">
          <ac:chgData name="Алмат Кайракбеков" userId="617def1006c1eb61" providerId="LiveId" clId="{91AE2B05-9E64-4D7A-8E79-DAEE96458523}" dt="2020-02-21T11:34:44.407" v="125" actId="14100"/>
          <ac:spMkLst>
            <pc:docMk/>
            <pc:sldMk cId="3916352100" sldId="278"/>
            <ac:spMk id="2" creationId="{063CE58B-9657-4F02-8819-55341E103404}"/>
          </ac:spMkLst>
        </pc:spChg>
        <pc:spChg chg="mod">
          <ac:chgData name="Алмат Кайракбеков" userId="617def1006c1eb61" providerId="LiveId" clId="{91AE2B05-9E64-4D7A-8E79-DAEE96458523}" dt="2020-02-21T11:28:55.408" v="14" actId="1076"/>
          <ac:spMkLst>
            <pc:docMk/>
            <pc:sldMk cId="3916352100" sldId="278"/>
            <ac:spMk id="3" creationId="{3C37757F-963D-44A7-ADC8-BA57A86D3583}"/>
          </ac:spMkLst>
        </pc:spChg>
        <pc:spChg chg="add mod">
          <ac:chgData name="Алмат Кайракбеков" userId="617def1006c1eb61" providerId="LiveId" clId="{91AE2B05-9E64-4D7A-8E79-DAEE96458523}" dt="2020-02-21T11:33:36.401" v="118" actId="1076"/>
          <ac:spMkLst>
            <pc:docMk/>
            <pc:sldMk cId="3916352100" sldId="278"/>
            <ac:spMk id="8" creationId="{5244A150-91BE-4CFD-AEFB-DB95D3E0F75F}"/>
          </ac:spMkLst>
        </pc:spChg>
        <pc:spChg chg="add mod">
          <ac:chgData name="Алмат Кайракбеков" userId="617def1006c1eb61" providerId="LiveId" clId="{91AE2B05-9E64-4D7A-8E79-DAEE96458523}" dt="2020-02-21T11:35:51.207" v="142" actId="1036"/>
          <ac:spMkLst>
            <pc:docMk/>
            <pc:sldMk cId="3916352100" sldId="278"/>
            <ac:spMk id="9" creationId="{7AF18D02-432F-4B41-B312-EE4BA0DFBA92}"/>
          </ac:spMkLst>
        </pc:spChg>
        <pc:spChg chg="add mod topLvl">
          <ac:chgData name="Алмат Кайракбеков" userId="617def1006c1eb61" providerId="LiveId" clId="{91AE2B05-9E64-4D7A-8E79-DAEE96458523}" dt="2020-02-21T11:34:44.407" v="125" actId="14100"/>
          <ac:spMkLst>
            <pc:docMk/>
            <pc:sldMk cId="3916352100" sldId="278"/>
            <ac:spMk id="18" creationId="{4ECEBB6B-2778-4BDE-86A7-F1428157A6CF}"/>
          </ac:spMkLst>
        </pc:spChg>
        <pc:spChg chg="add mod topLvl">
          <ac:chgData name="Алмат Кайракбеков" userId="617def1006c1eb61" providerId="LiveId" clId="{91AE2B05-9E64-4D7A-8E79-DAEE96458523}" dt="2020-02-21T11:34:44.407" v="125" actId="14100"/>
          <ac:spMkLst>
            <pc:docMk/>
            <pc:sldMk cId="3916352100" sldId="278"/>
            <ac:spMk id="19" creationId="{96C0CDC5-AD7D-435E-9839-14B4D03D9BB5}"/>
          </ac:spMkLst>
        </pc:spChg>
        <pc:spChg chg="add mod">
          <ac:chgData name="Алмат Кайракбеков" userId="617def1006c1eb61" providerId="LiveId" clId="{91AE2B05-9E64-4D7A-8E79-DAEE96458523}" dt="2020-02-21T11:34:48.789" v="126" actId="1076"/>
          <ac:spMkLst>
            <pc:docMk/>
            <pc:sldMk cId="3916352100" sldId="278"/>
            <ac:spMk id="22" creationId="{F06072A8-FC91-4BFF-922E-5B177F5E83FB}"/>
          </ac:spMkLst>
        </pc:spChg>
        <pc:spChg chg="add mod">
          <ac:chgData name="Алмат Кайракбеков" userId="617def1006c1eb61" providerId="LiveId" clId="{91AE2B05-9E64-4D7A-8E79-DAEE96458523}" dt="2020-02-21T11:34:48.789" v="126" actId="1076"/>
          <ac:spMkLst>
            <pc:docMk/>
            <pc:sldMk cId="3916352100" sldId="278"/>
            <ac:spMk id="23" creationId="{7BAB2B55-90EA-4BE3-B5E7-BC0813DD4B7F}"/>
          </ac:spMkLst>
        </pc:spChg>
        <pc:spChg chg="add mod">
          <ac:chgData name="Алмат Кайракбеков" userId="617def1006c1eb61" providerId="LiveId" clId="{91AE2B05-9E64-4D7A-8E79-DAEE96458523}" dt="2020-02-21T11:34:48.789" v="126" actId="1076"/>
          <ac:spMkLst>
            <pc:docMk/>
            <pc:sldMk cId="3916352100" sldId="278"/>
            <ac:spMk id="24" creationId="{C390D777-D29B-4FBA-8838-ED3BD780335C}"/>
          </ac:spMkLst>
        </pc:spChg>
        <pc:spChg chg="add mod">
          <ac:chgData name="Алмат Кайракбеков" userId="617def1006c1eb61" providerId="LiveId" clId="{91AE2B05-9E64-4D7A-8E79-DAEE96458523}" dt="2020-02-21T11:34:37.232" v="124" actId="207"/>
          <ac:spMkLst>
            <pc:docMk/>
            <pc:sldMk cId="3916352100" sldId="278"/>
            <ac:spMk id="25" creationId="{7009500F-4F2B-4DB8-94DD-31CAB8240A9B}"/>
          </ac:spMkLst>
        </pc:spChg>
        <pc:spChg chg="add mod">
          <ac:chgData name="Алмат Кайракбеков" userId="617def1006c1eb61" providerId="LiveId" clId="{91AE2B05-9E64-4D7A-8E79-DAEE96458523}" dt="2020-02-21T11:34:37.232" v="124" actId="207"/>
          <ac:spMkLst>
            <pc:docMk/>
            <pc:sldMk cId="3916352100" sldId="278"/>
            <ac:spMk id="28" creationId="{2F842E71-05EC-402B-B907-7E3AB8AFF00E}"/>
          </ac:spMkLst>
        </pc:spChg>
        <pc:spChg chg="add mod">
          <ac:chgData name="Алмат Кайракбеков" userId="617def1006c1eb61" providerId="LiveId" clId="{91AE2B05-9E64-4D7A-8E79-DAEE96458523}" dt="2020-02-21T11:34:37.232" v="124" actId="207"/>
          <ac:spMkLst>
            <pc:docMk/>
            <pc:sldMk cId="3916352100" sldId="278"/>
            <ac:spMk id="29" creationId="{6D316135-DB8A-447A-AF48-420956F634BC}"/>
          </ac:spMkLst>
        </pc:spChg>
        <pc:spChg chg="add mod">
          <ac:chgData name="Алмат Кайракбеков" userId="617def1006c1eb61" providerId="LiveId" clId="{91AE2B05-9E64-4D7A-8E79-DAEE96458523}" dt="2020-02-21T11:34:34.504" v="123" actId="207"/>
          <ac:spMkLst>
            <pc:docMk/>
            <pc:sldMk cId="3916352100" sldId="278"/>
            <ac:spMk id="30" creationId="{1A9DEF56-0CEC-465F-8115-535AB890238E}"/>
          </ac:spMkLst>
        </pc:spChg>
        <pc:spChg chg="add mod">
          <ac:chgData name="Алмат Кайракбеков" userId="617def1006c1eb61" providerId="LiveId" clId="{91AE2B05-9E64-4D7A-8E79-DAEE96458523}" dt="2020-02-21T11:34:34.504" v="123" actId="207"/>
          <ac:spMkLst>
            <pc:docMk/>
            <pc:sldMk cId="3916352100" sldId="278"/>
            <ac:spMk id="31" creationId="{832EDEE8-CDE2-466A-98A2-758B688FA7DA}"/>
          </ac:spMkLst>
        </pc:spChg>
        <pc:spChg chg="add mod">
          <ac:chgData name="Алмат Кайракбеков" userId="617def1006c1eb61" providerId="LiveId" clId="{91AE2B05-9E64-4D7A-8E79-DAEE96458523}" dt="2020-02-21T11:34:34.504" v="123" actId="207"/>
          <ac:spMkLst>
            <pc:docMk/>
            <pc:sldMk cId="3916352100" sldId="278"/>
            <ac:spMk id="32" creationId="{A3C77BB8-3E8B-4D24-963A-7DF928779702}"/>
          </ac:spMkLst>
        </pc:spChg>
        <pc:spChg chg="add mod">
          <ac:chgData name="Алмат Кайракбеков" userId="617def1006c1eb61" providerId="LiveId" clId="{91AE2B05-9E64-4D7A-8E79-DAEE96458523}" dt="2020-02-21T11:33:37.853" v="120" actId="571"/>
          <ac:spMkLst>
            <pc:docMk/>
            <pc:sldMk cId="3916352100" sldId="278"/>
            <ac:spMk id="33" creationId="{607D60E0-BDCA-4277-B084-C3CEED466211}"/>
          </ac:spMkLst>
        </pc:spChg>
        <pc:spChg chg="add mod">
          <ac:chgData name="Алмат Кайракбеков" userId="617def1006c1eb61" providerId="LiveId" clId="{91AE2B05-9E64-4D7A-8E79-DAEE96458523}" dt="2020-02-21T11:33:39.983" v="121" actId="571"/>
          <ac:spMkLst>
            <pc:docMk/>
            <pc:sldMk cId="3916352100" sldId="278"/>
            <ac:spMk id="36" creationId="{59A8AD61-A0E1-4ED2-9F95-442A77737F76}"/>
          </ac:spMkLst>
        </pc:spChg>
        <pc:spChg chg="add mod">
          <ac:chgData name="Алмат Кайракбеков" userId="617def1006c1eb61" providerId="LiveId" clId="{91AE2B05-9E64-4D7A-8E79-DAEE96458523}" dt="2020-02-21T11:34:28.615" v="122" actId="571"/>
          <ac:spMkLst>
            <pc:docMk/>
            <pc:sldMk cId="3916352100" sldId="278"/>
            <ac:spMk id="37" creationId="{0EB8C99F-F549-472F-8CD3-6680D0B25E10}"/>
          </ac:spMkLst>
        </pc:spChg>
        <pc:grpChg chg="add del mod">
          <ac:chgData name="Алмат Кайракбеков" userId="617def1006c1eb61" providerId="LiveId" clId="{91AE2B05-9E64-4D7A-8E79-DAEE96458523}" dt="2020-02-21T11:29:55.395" v="19" actId="165"/>
          <ac:grpSpMkLst>
            <pc:docMk/>
            <pc:sldMk cId="3916352100" sldId="278"/>
            <ac:grpSpMk id="4" creationId="{60BFB351-84FD-481C-8D95-80EBD101CDEC}"/>
          </ac:grpSpMkLst>
        </pc:grpChg>
        <pc:picChg chg="mod">
          <ac:chgData name="Алмат Кайракбеков" userId="617def1006c1eb61" providerId="LiveId" clId="{91AE2B05-9E64-4D7A-8E79-DAEE96458523}" dt="2020-02-21T11:28:56.968" v="15" actId="1076"/>
          <ac:picMkLst>
            <pc:docMk/>
            <pc:sldMk cId="3916352100" sldId="278"/>
            <ac:picMk id="7" creationId="{392F9FDB-7FDD-4E6C-9310-F7E912329033}"/>
          </ac:picMkLst>
        </pc:picChg>
        <pc:picChg chg="mod">
          <ac:chgData name="Алмат Кайракбеков" userId="617def1006c1eb61" providerId="LiveId" clId="{91AE2B05-9E64-4D7A-8E79-DAEE96458523}" dt="2020-02-21T11:29:00.468" v="17" actId="1076"/>
          <ac:picMkLst>
            <pc:docMk/>
            <pc:sldMk cId="3916352100" sldId="278"/>
            <ac:picMk id="14" creationId="{5D7F7392-CB43-44CD-A8E4-957B225AF8A2}"/>
          </ac:picMkLst>
        </pc:picChg>
        <pc:picChg chg="mod">
          <ac:chgData name="Алмат Кайракбеков" userId="617def1006c1eb61" providerId="LiveId" clId="{91AE2B05-9E64-4D7A-8E79-DAEE96458523}" dt="2020-02-21T11:28:59.070" v="16" actId="1076"/>
          <ac:picMkLst>
            <pc:docMk/>
            <pc:sldMk cId="3916352100" sldId="278"/>
            <ac:picMk id="27" creationId="{6F35763C-2BD8-4F92-BD52-CE29D56AD075}"/>
          </ac:picMkLst>
        </pc:picChg>
      </pc:sldChg>
      <pc:sldChg chg="addSp delSp modSp add mod">
        <pc:chgData name="Алмат Кайракбеков" userId="617def1006c1eb61" providerId="LiveId" clId="{91AE2B05-9E64-4D7A-8E79-DAEE96458523}" dt="2020-02-21T11:42:59.485" v="226" actId="207"/>
        <pc:sldMkLst>
          <pc:docMk/>
          <pc:sldMk cId="1950673553" sldId="279"/>
        </pc:sldMkLst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2" creationId="{063CE58B-9657-4F02-8819-55341E103404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3" creationId="{3C37757F-963D-44A7-ADC8-BA57A86D3583}"/>
          </ac:spMkLst>
        </pc:spChg>
        <pc:spChg chg="add mod">
          <ac:chgData name="Алмат Кайракбеков" userId="617def1006c1eb61" providerId="LiveId" clId="{91AE2B05-9E64-4D7A-8E79-DAEE96458523}" dt="2020-02-21T11:42:57.467" v="225" actId="207"/>
          <ac:spMkLst>
            <pc:docMk/>
            <pc:sldMk cId="1950673553" sldId="279"/>
            <ac:spMk id="4" creationId="{EB0AB259-C4DB-4DF2-9434-FA3CAEB2579D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8" creationId="{5244A150-91BE-4CFD-AEFB-DB95D3E0F75F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9" creationId="{7AF18D02-432F-4B41-B312-EE4BA0DFBA92}"/>
          </ac:spMkLst>
        </pc:spChg>
        <pc:spChg chg="mod">
          <ac:chgData name="Алмат Кайракбеков" userId="617def1006c1eb61" providerId="LiveId" clId="{91AE2B05-9E64-4D7A-8E79-DAEE96458523}" dt="2020-02-21T11:36:48.203" v="148" actId="1035"/>
          <ac:spMkLst>
            <pc:docMk/>
            <pc:sldMk cId="1950673553" sldId="279"/>
            <ac:spMk id="15" creationId="{97DB7B6D-FB9F-4998-A8EA-2C7FE5FE8668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18" creationId="{4ECEBB6B-2778-4BDE-86A7-F1428157A6CF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19" creationId="{96C0CDC5-AD7D-435E-9839-14B4D03D9BB5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21" creationId="{324C0C1C-A868-493C-B788-EAE9C87B0A99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22" creationId="{F06072A8-FC91-4BFF-922E-5B177F5E83FB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23" creationId="{7BAB2B55-90EA-4BE3-B5E7-BC0813DD4B7F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24" creationId="{C390D777-D29B-4FBA-8838-ED3BD780335C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25" creationId="{7009500F-4F2B-4DB8-94DD-31CAB8240A9B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28" creationId="{2F842E71-05EC-402B-B907-7E3AB8AFF00E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29" creationId="{6D316135-DB8A-447A-AF48-420956F634BC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30" creationId="{1A9DEF56-0CEC-465F-8115-535AB890238E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31" creationId="{832EDEE8-CDE2-466A-98A2-758B688FA7DA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32" creationId="{A3C77BB8-3E8B-4D24-963A-7DF928779702}"/>
          </ac:spMkLst>
        </pc:spChg>
        <pc:spChg chg="add mod">
          <ac:chgData name="Алмат Кайракбеков" userId="617def1006c1eb61" providerId="LiveId" clId="{91AE2B05-9E64-4D7A-8E79-DAEE96458523}" dt="2020-02-21T11:42:59.485" v="226" actId="207"/>
          <ac:spMkLst>
            <pc:docMk/>
            <pc:sldMk cId="1950673553" sldId="279"/>
            <ac:spMk id="33" creationId="{6182D588-7C70-4B1E-9ABD-3F85D06F0838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35" creationId="{18CBDDCC-0598-435F-A0E1-487F0D249BCD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36" creationId="{59A8AD61-A0E1-4ED2-9F95-442A77737F76}"/>
          </ac:spMkLst>
        </pc:spChg>
        <pc:spChg chg="del">
          <ac:chgData name="Алмат Кайракбеков" userId="617def1006c1eb61" providerId="LiveId" clId="{91AE2B05-9E64-4D7A-8E79-DAEE96458523}" dt="2020-02-21T11:36:32.905" v="144" actId="478"/>
          <ac:spMkLst>
            <pc:docMk/>
            <pc:sldMk cId="1950673553" sldId="279"/>
            <ac:spMk id="37" creationId="{0EB8C99F-F549-472F-8CD3-6680D0B25E10}"/>
          </ac:spMkLst>
        </pc:spChg>
        <pc:graphicFrameChg chg="add mod">
          <ac:chgData name="Алмат Кайракбеков" userId="617def1006c1eb61" providerId="LiveId" clId="{91AE2B05-9E64-4D7A-8E79-DAEE96458523}" dt="2020-02-21T11:41:50.540" v="212" actId="14100"/>
          <ac:graphicFrameMkLst>
            <pc:docMk/>
            <pc:sldMk cId="1950673553" sldId="279"/>
            <ac:graphicFrameMk id="17" creationId="{557CFBA5-5395-429E-9F55-1573D16E78F3}"/>
          </ac:graphicFrameMkLst>
        </pc:graphicFrameChg>
        <pc:graphicFrameChg chg="del">
          <ac:chgData name="Алмат Кайракбеков" userId="617def1006c1eb61" providerId="LiveId" clId="{91AE2B05-9E64-4D7A-8E79-DAEE96458523}" dt="2020-02-21T11:36:32.905" v="144" actId="478"/>
          <ac:graphicFrameMkLst>
            <pc:docMk/>
            <pc:sldMk cId="1950673553" sldId="279"/>
            <ac:graphicFrameMk id="20" creationId="{11C04718-7A90-461E-AA4D-BB7633E58D47}"/>
          </ac:graphicFrameMkLst>
        </pc:graphicFrameChg>
        <pc:graphicFrameChg chg="del">
          <ac:chgData name="Алмат Кайракбеков" userId="617def1006c1eb61" providerId="LiveId" clId="{91AE2B05-9E64-4D7A-8E79-DAEE96458523}" dt="2020-02-21T11:36:32.905" v="144" actId="478"/>
          <ac:graphicFrameMkLst>
            <pc:docMk/>
            <pc:sldMk cId="1950673553" sldId="279"/>
            <ac:graphicFrameMk id="34" creationId="{353849E2-9063-4055-86F1-2B80717CC7FD}"/>
          </ac:graphicFrameMkLst>
        </pc:graphicFrameChg>
        <pc:picChg chg="del">
          <ac:chgData name="Алмат Кайракбеков" userId="617def1006c1eb61" providerId="LiveId" clId="{91AE2B05-9E64-4D7A-8E79-DAEE96458523}" dt="2020-02-21T11:36:32.905" v="144" actId="478"/>
          <ac:picMkLst>
            <pc:docMk/>
            <pc:sldMk cId="1950673553" sldId="279"/>
            <ac:picMk id="7" creationId="{392F9FDB-7FDD-4E6C-9310-F7E912329033}"/>
          </ac:picMkLst>
        </pc:picChg>
        <pc:picChg chg="del">
          <ac:chgData name="Алмат Кайракбеков" userId="617def1006c1eb61" providerId="LiveId" clId="{91AE2B05-9E64-4D7A-8E79-DAEE96458523}" dt="2020-02-21T11:36:32.905" v="144" actId="478"/>
          <ac:picMkLst>
            <pc:docMk/>
            <pc:sldMk cId="1950673553" sldId="279"/>
            <ac:picMk id="14" creationId="{5D7F7392-CB43-44CD-A8E4-957B225AF8A2}"/>
          </ac:picMkLst>
        </pc:picChg>
        <pc:picChg chg="del">
          <ac:chgData name="Алмат Кайракбеков" userId="617def1006c1eb61" providerId="LiveId" clId="{91AE2B05-9E64-4D7A-8E79-DAEE96458523}" dt="2020-02-21T11:36:32.905" v="144" actId="478"/>
          <ac:picMkLst>
            <pc:docMk/>
            <pc:sldMk cId="1950673553" sldId="279"/>
            <ac:picMk id="26" creationId="{FBEFA3F7-499F-405F-98ED-DFECF2A2E24F}"/>
          </ac:picMkLst>
        </pc:picChg>
        <pc:picChg chg="del">
          <ac:chgData name="Алмат Кайракбеков" userId="617def1006c1eb61" providerId="LiveId" clId="{91AE2B05-9E64-4D7A-8E79-DAEE96458523}" dt="2020-02-21T11:36:32.905" v="144" actId="478"/>
          <ac:picMkLst>
            <pc:docMk/>
            <pc:sldMk cId="1950673553" sldId="279"/>
            <ac:picMk id="27" creationId="{6F35763C-2BD8-4F92-BD52-CE29D56AD075}"/>
          </ac:picMkLst>
        </pc:picChg>
      </pc:sldChg>
      <pc:sldChg chg="addSp delSp modSp add mod">
        <pc:chgData name="Алмат Кайракбеков" userId="617def1006c1eb61" providerId="LiveId" clId="{91AE2B05-9E64-4D7A-8E79-DAEE96458523}" dt="2020-02-21T11:52:54.907" v="343" actId="113"/>
        <pc:sldMkLst>
          <pc:docMk/>
          <pc:sldMk cId="3567510689" sldId="280"/>
        </pc:sldMkLst>
        <pc:spChg chg="add mod">
          <ac:chgData name="Алмат Кайракбеков" userId="617def1006c1eb61" providerId="LiveId" clId="{91AE2B05-9E64-4D7A-8E79-DAEE96458523}" dt="2020-02-21T11:51:43.633" v="301" actId="1076"/>
          <ac:spMkLst>
            <pc:docMk/>
            <pc:sldMk cId="3567510689" sldId="280"/>
            <ac:spMk id="2" creationId="{2AA762C6-CA72-4210-8DC5-D02DC50BFC4E}"/>
          </ac:spMkLst>
        </pc:spChg>
        <pc:spChg chg="add mod">
          <ac:chgData name="Алмат Кайракбеков" userId="617def1006c1eb61" providerId="LiveId" clId="{91AE2B05-9E64-4D7A-8E79-DAEE96458523}" dt="2020-02-21T11:52:16.671" v="314" actId="1037"/>
          <ac:spMkLst>
            <pc:docMk/>
            <pc:sldMk cId="3567510689" sldId="280"/>
            <ac:spMk id="3" creationId="{22A1F65E-1175-4AE2-BBA3-0C50CF379215}"/>
          </ac:spMkLst>
        </pc:spChg>
        <pc:spChg chg="mod">
          <ac:chgData name="Алмат Кайракбеков" userId="617def1006c1eb61" providerId="LiveId" clId="{91AE2B05-9E64-4D7A-8E79-DAEE96458523}" dt="2020-02-21T11:51:43.633" v="301" actId="1076"/>
          <ac:spMkLst>
            <pc:docMk/>
            <pc:sldMk cId="3567510689" sldId="280"/>
            <ac:spMk id="4" creationId="{EB0AB259-C4DB-4DF2-9434-FA3CAEB2579D}"/>
          </ac:spMkLst>
        </pc:spChg>
        <pc:spChg chg="add mod">
          <ac:chgData name="Алмат Кайракбеков" userId="617def1006c1eb61" providerId="LiveId" clId="{91AE2B05-9E64-4D7A-8E79-DAEE96458523}" dt="2020-02-21T11:52:54.907" v="343" actId="113"/>
          <ac:spMkLst>
            <pc:docMk/>
            <pc:sldMk cId="3567510689" sldId="280"/>
            <ac:spMk id="7" creationId="{057B98A8-4EF5-4286-A773-6EE64348D58F}"/>
          </ac:spMkLst>
        </pc:spChg>
        <pc:spChg chg="mod">
          <ac:chgData name="Алмат Кайракбеков" userId="617def1006c1eb61" providerId="LiveId" clId="{91AE2B05-9E64-4D7A-8E79-DAEE96458523}" dt="2020-02-21T11:46:39.577" v="229"/>
          <ac:spMkLst>
            <pc:docMk/>
            <pc:sldMk cId="3567510689" sldId="280"/>
            <ac:spMk id="15" creationId="{97DB7B6D-FB9F-4998-A8EA-2C7FE5FE8668}"/>
          </ac:spMkLst>
        </pc:spChg>
        <pc:spChg chg="add mod">
          <ac:chgData name="Алмат Кайракбеков" userId="617def1006c1eb61" providerId="LiveId" clId="{91AE2B05-9E64-4D7A-8E79-DAEE96458523}" dt="2020-02-21T11:51:59.287" v="306" actId="1076"/>
          <ac:spMkLst>
            <pc:docMk/>
            <pc:sldMk cId="3567510689" sldId="280"/>
            <ac:spMk id="18" creationId="{70976BFD-0167-4D12-B236-89DB8018B6EA}"/>
          </ac:spMkLst>
        </pc:spChg>
        <pc:spChg chg="add mod">
          <ac:chgData name="Алмат Кайракбеков" userId="617def1006c1eb61" providerId="LiveId" clId="{91AE2B05-9E64-4D7A-8E79-DAEE96458523}" dt="2020-02-21T11:51:59.287" v="306" actId="1076"/>
          <ac:spMkLst>
            <pc:docMk/>
            <pc:sldMk cId="3567510689" sldId="280"/>
            <ac:spMk id="19" creationId="{439DC023-19F2-4D53-B2AF-AF08D8E2402A}"/>
          </ac:spMkLst>
        </pc:spChg>
        <pc:spChg chg="del">
          <ac:chgData name="Алмат Кайракбеков" userId="617def1006c1eb61" providerId="LiveId" clId="{91AE2B05-9E64-4D7A-8E79-DAEE96458523}" dt="2020-02-21T11:48:14.285" v="255" actId="478"/>
          <ac:spMkLst>
            <pc:docMk/>
            <pc:sldMk cId="3567510689" sldId="280"/>
            <ac:spMk id="33" creationId="{6182D588-7C70-4B1E-9ABD-3F85D06F0838}"/>
          </ac:spMkLst>
        </pc:spChg>
        <pc:graphicFrameChg chg="add mod">
          <ac:chgData name="Алмат Кайракбеков" userId="617def1006c1eb61" providerId="LiveId" clId="{91AE2B05-9E64-4D7A-8E79-DAEE96458523}" dt="2020-02-21T11:50:46.028" v="288"/>
          <ac:graphicFrameMkLst>
            <pc:docMk/>
            <pc:sldMk cId="3567510689" sldId="280"/>
            <ac:graphicFrameMk id="16" creationId="{B18FD328-EF9A-4DB6-B1BC-0B45D83BFA40}"/>
          </ac:graphicFrameMkLst>
        </pc:graphicFrameChg>
        <pc:graphicFrameChg chg="del">
          <ac:chgData name="Алмат Кайракбеков" userId="617def1006c1eb61" providerId="LiveId" clId="{91AE2B05-9E64-4D7A-8E79-DAEE96458523}" dt="2020-02-21T11:48:14.285" v="255" actId="478"/>
          <ac:graphicFrameMkLst>
            <pc:docMk/>
            <pc:sldMk cId="3567510689" sldId="280"/>
            <ac:graphicFrameMk id="17" creationId="{557CFBA5-5395-429E-9F55-1573D16E78F3}"/>
          </ac:graphicFrameMkLst>
        </pc:graphicFrameChg>
        <pc:picChg chg="add mod">
          <ac:chgData name="Алмат Кайракбеков" userId="617def1006c1eb61" providerId="LiveId" clId="{91AE2B05-9E64-4D7A-8E79-DAEE96458523}" dt="2020-02-21T11:51:56.761" v="305" actId="1076"/>
          <ac:picMkLst>
            <pc:docMk/>
            <pc:sldMk cId="3567510689" sldId="280"/>
            <ac:picMk id="14" creationId="{CE20E3FA-B6AC-4639-B56B-FA4CDA18A25D}"/>
          </ac:picMkLst>
        </pc:picChg>
      </pc:sldChg>
      <pc:sldChg chg="addSp delSp modSp add mod">
        <pc:chgData name="Алмат Кайракбеков" userId="617def1006c1eb61" providerId="LiveId" clId="{91AE2B05-9E64-4D7A-8E79-DAEE96458523}" dt="2020-02-21T11:59:56.438" v="403" actId="14100"/>
        <pc:sldMkLst>
          <pc:docMk/>
          <pc:sldMk cId="2947885345" sldId="281"/>
        </pc:sldMkLst>
        <pc:spChg chg="del">
          <ac:chgData name="Алмат Кайракбеков" userId="617def1006c1eb61" providerId="LiveId" clId="{91AE2B05-9E64-4D7A-8E79-DAEE96458523}" dt="2020-02-21T11:53:14.143" v="345" actId="478"/>
          <ac:spMkLst>
            <pc:docMk/>
            <pc:sldMk cId="2947885345" sldId="281"/>
            <ac:spMk id="2" creationId="{2AA762C6-CA72-4210-8DC5-D02DC50BFC4E}"/>
          </ac:spMkLst>
        </pc:spChg>
        <pc:spChg chg="del">
          <ac:chgData name="Алмат Кайракбеков" userId="617def1006c1eb61" providerId="LiveId" clId="{91AE2B05-9E64-4D7A-8E79-DAEE96458523}" dt="2020-02-21T11:53:14.143" v="345" actId="478"/>
          <ac:spMkLst>
            <pc:docMk/>
            <pc:sldMk cId="2947885345" sldId="281"/>
            <ac:spMk id="3" creationId="{22A1F65E-1175-4AE2-BBA3-0C50CF379215}"/>
          </ac:spMkLst>
        </pc:spChg>
        <pc:spChg chg="del">
          <ac:chgData name="Алмат Кайракбеков" userId="617def1006c1eb61" providerId="LiveId" clId="{91AE2B05-9E64-4D7A-8E79-DAEE96458523}" dt="2020-02-21T11:53:17.375" v="346" actId="478"/>
          <ac:spMkLst>
            <pc:docMk/>
            <pc:sldMk cId="2947885345" sldId="281"/>
            <ac:spMk id="4" creationId="{EB0AB259-C4DB-4DF2-9434-FA3CAEB2579D}"/>
          </ac:spMkLst>
        </pc:spChg>
        <pc:spChg chg="del">
          <ac:chgData name="Алмат Кайракбеков" userId="617def1006c1eb61" providerId="LiveId" clId="{91AE2B05-9E64-4D7A-8E79-DAEE96458523}" dt="2020-02-21T11:53:14.143" v="345" actId="478"/>
          <ac:spMkLst>
            <pc:docMk/>
            <pc:sldMk cId="2947885345" sldId="281"/>
            <ac:spMk id="7" creationId="{057B98A8-4EF5-4286-A773-6EE64348D58F}"/>
          </ac:spMkLst>
        </pc:spChg>
        <pc:spChg chg="add mod">
          <ac:chgData name="Алмат Кайракбеков" userId="617def1006c1eb61" providerId="LiveId" clId="{91AE2B05-9E64-4D7A-8E79-DAEE96458523}" dt="2020-02-21T11:55:03.566" v="361" actId="1076"/>
          <ac:spMkLst>
            <pc:docMk/>
            <pc:sldMk cId="2947885345" sldId="281"/>
            <ac:spMk id="8" creationId="{1588AD7E-BE86-47D7-8A07-0DCEE37042C1}"/>
          </ac:spMkLst>
        </pc:spChg>
        <pc:spChg chg="add mod ord">
          <ac:chgData name="Алмат Кайракбеков" userId="617def1006c1eb61" providerId="LiveId" clId="{91AE2B05-9E64-4D7A-8E79-DAEE96458523}" dt="2020-02-21T11:55:13.544" v="365" actId="167"/>
          <ac:spMkLst>
            <pc:docMk/>
            <pc:sldMk cId="2947885345" sldId="281"/>
            <ac:spMk id="9" creationId="{ED37BBC6-5052-49D5-A9E7-2F0B8BEAB2E4}"/>
          </ac:spMkLst>
        </pc:spChg>
        <pc:spChg chg="add mod">
          <ac:chgData name="Алмат Кайракбеков" userId="617def1006c1eb61" providerId="LiveId" clId="{91AE2B05-9E64-4D7A-8E79-DAEE96458523}" dt="2020-02-21T11:57:08.342" v="392" actId="1076"/>
          <ac:spMkLst>
            <pc:docMk/>
            <pc:sldMk cId="2947885345" sldId="281"/>
            <ac:spMk id="10" creationId="{8C782814-BD7E-4B64-8B34-BB70B8F5C2D3}"/>
          </ac:spMkLst>
        </pc:spChg>
        <pc:spChg chg="mod">
          <ac:chgData name="Алмат Кайракбеков" userId="617def1006c1eb61" providerId="LiveId" clId="{91AE2B05-9E64-4D7A-8E79-DAEE96458523}" dt="2020-02-21T11:53:37.919" v="348"/>
          <ac:spMkLst>
            <pc:docMk/>
            <pc:sldMk cId="2947885345" sldId="281"/>
            <ac:spMk id="15" creationId="{97DB7B6D-FB9F-4998-A8EA-2C7FE5FE8668}"/>
          </ac:spMkLst>
        </pc:spChg>
        <pc:spChg chg="del">
          <ac:chgData name="Алмат Кайракбеков" userId="617def1006c1eb61" providerId="LiveId" clId="{91AE2B05-9E64-4D7A-8E79-DAEE96458523}" dt="2020-02-21T11:53:14.143" v="345" actId="478"/>
          <ac:spMkLst>
            <pc:docMk/>
            <pc:sldMk cId="2947885345" sldId="281"/>
            <ac:spMk id="18" creationId="{70976BFD-0167-4D12-B236-89DB8018B6EA}"/>
          </ac:spMkLst>
        </pc:spChg>
        <pc:spChg chg="del">
          <ac:chgData name="Алмат Кайракбеков" userId="617def1006c1eb61" providerId="LiveId" clId="{91AE2B05-9E64-4D7A-8E79-DAEE96458523}" dt="2020-02-21T11:53:14.143" v="345" actId="478"/>
          <ac:spMkLst>
            <pc:docMk/>
            <pc:sldMk cId="2947885345" sldId="281"/>
            <ac:spMk id="19" creationId="{439DC023-19F2-4D53-B2AF-AF08D8E2402A}"/>
          </ac:spMkLst>
        </pc:spChg>
        <pc:spChg chg="add mod ord">
          <ac:chgData name="Алмат Кайракбеков" userId="617def1006c1eb61" providerId="LiveId" clId="{91AE2B05-9E64-4D7A-8E79-DAEE96458523}" dt="2020-02-21T11:55:43.472" v="370" actId="167"/>
          <ac:spMkLst>
            <pc:docMk/>
            <pc:sldMk cId="2947885345" sldId="281"/>
            <ac:spMk id="20" creationId="{190217CA-9A46-42B6-BC6D-F41CACF1906C}"/>
          </ac:spMkLst>
        </pc:spChg>
        <pc:spChg chg="add mod">
          <ac:chgData name="Алмат Кайракбеков" userId="617def1006c1eb61" providerId="LiveId" clId="{91AE2B05-9E64-4D7A-8E79-DAEE96458523}" dt="2020-02-21T11:56:52.611" v="386" actId="571"/>
          <ac:spMkLst>
            <pc:docMk/>
            <pc:sldMk cId="2947885345" sldId="281"/>
            <ac:spMk id="21" creationId="{17320BBF-EAD7-4868-9DA2-94DDCDBA6721}"/>
          </ac:spMkLst>
        </pc:spChg>
        <pc:spChg chg="add mod">
          <ac:chgData name="Алмат Кайракбеков" userId="617def1006c1eb61" providerId="LiveId" clId="{91AE2B05-9E64-4D7A-8E79-DAEE96458523}" dt="2020-02-21T11:57:11.271" v="393" actId="1076"/>
          <ac:spMkLst>
            <pc:docMk/>
            <pc:sldMk cId="2947885345" sldId="281"/>
            <ac:spMk id="22" creationId="{8C0CAF87-F582-46DB-AD0B-FE6007CAED5F}"/>
          </ac:spMkLst>
        </pc:spChg>
        <pc:graphicFrameChg chg="del">
          <ac:chgData name="Алмат Кайракбеков" userId="617def1006c1eb61" providerId="LiveId" clId="{91AE2B05-9E64-4D7A-8E79-DAEE96458523}" dt="2020-02-21T11:53:14.143" v="345" actId="478"/>
          <ac:graphicFrameMkLst>
            <pc:docMk/>
            <pc:sldMk cId="2947885345" sldId="281"/>
            <ac:graphicFrameMk id="16" creationId="{B18FD328-EF9A-4DB6-B1BC-0B45D83BFA40}"/>
          </ac:graphicFrameMkLst>
        </pc:graphicFrameChg>
        <pc:picChg chg="del">
          <ac:chgData name="Алмат Кайракбеков" userId="617def1006c1eb61" providerId="LiveId" clId="{91AE2B05-9E64-4D7A-8E79-DAEE96458523}" dt="2020-02-21T11:53:14.143" v="345" actId="478"/>
          <ac:picMkLst>
            <pc:docMk/>
            <pc:sldMk cId="2947885345" sldId="281"/>
            <ac:picMk id="14" creationId="{CE20E3FA-B6AC-4639-B56B-FA4CDA18A25D}"/>
          </ac:picMkLst>
        </pc:picChg>
        <pc:picChg chg="add mod">
          <ac:chgData name="Алмат Кайракбеков" userId="617def1006c1eb61" providerId="LiveId" clId="{91AE2B05-9E64-4D7A-8E79-DAEE96458523}" dt="2020-02-21T11:54:15.209" v="352" actId="14100"/>
          <ac:picMkLst>
            <pc:docMk/>
            <pc:sldMk cId="2947885345" sldId="281"/>
            <ac:picMk id="17" creationId="{B63ECECB-A096-4AA7-8E8D-15F3C5455313}"/>
          </ac:picMkLst>
        </pc:picChg>
        <pc:picChg chg="add del mod">
          <ac:chgData name="Алмат Кайракбеков" userId="617def1006c1eb61" providerId="LiveId" clId="{91AE2B05-9E64-4D7A-8E79-DAEE96458523}" dt="2020-02-21T11:59:33.001" v="397" actId="478"/>
          <ac:picMkLst>
            <pc:docMk/>
            <pc:sldMk cId="2947885345" sldId="281"/>
            <ac:picMk id="1026" creationId="{2AC13A2C-40DC-47DF-896A-D4DA2F56FE4D}"/>
          </ac:picMkLst>
        </pc:picChg>
        <pc:picChg chg="add mod">
          <ac:chgData name="Алмат Кайракбеков" userId="617def1006c1eb61" providerId="LiveId" clId="{91AE2B05-9E64-4D7A-8E79-DAEE96458523}" dt="2020-02-21T11:59:56.438" v="403" actId="14100"/>
          <ac:picMkLst>
            <pc:docMk/>
            <pc:sldMk cId="2947885345" sldId="281"/>
            <ac:picMk id="1028" creationId="{84006DBF-9E0A-4EAB-9515-1C22CC947BDA}"/>
          </ac:picMkLst>
        </pc:picChg>
      </pc:sldChg>
      <pc:sldChg chg="addSp delSp modSp add mod">
        <pc:chgData name="Алмат Кайракбеков" userId="617def1006c1eb61" providerId="LiveId" clId="{91AE2B05-9E64-4D7A-8E79-DAEE96458523}" dt="2020-02-21T12:06:40.544" v="519" actId="113"/>
        <pc:sldMkLst>
          <pc:docMk/>
          <pc:sldMk cId="3055130712" sldId="282"/>
        </pc:sldMkLst>
        <pc:spChg chg="add mod">
          <ac:chgData name="Алмат Кайракбеков" userId="617def1006c1eb61" providerId="LiveId" clId="{91AE2B05-9E64-4D7A-8E79-DAEE96458523}" dt="2020-02-21T12:06:08.926" v="493" actId="403"/>
          <ac:spMkLst>
            <pc:docMk/>
            <pc:sldMk cId="3055130712" sldId="282"/>
            <ac:spMk id="2" creationId="{9B282C59-3888-4494-9A82-F9EB6CC2BB10}"/>
          </ac:spMkLst>
        </pc:spChg>
        <pc:spChg chg="add mod">
          <ac:chgData name="Алмат Кайракбеков" userId="617def1006c1eb61" providerId="LiveId" clId="{91AE2B05-9E64-4D7A-8E79-DAEE96458523}" dt="2020-02-21T12:06:02.351" v="490" actId="1038"/>
          <ac:spMkLst>
            <pc:docMk/>
            <pc:sldMk cId="3055130712" sldId="282"/>
            <ac:spMk id="3" creationId="{AD94BE32-1212-422A-AAA5-430812433F28}"/>
          </ac:spMkLst>
        </pc:spChg>
        <pc:spChg chg="del">
          <ac:chgData name="Алмат Кайракбеков" userId="617def1006c1eb61" providerId="LiveId" clId="{91AE2B05-9E64-4D7A-8E79-DAEE96458523}" dt="2020-02-21T12:01:52.409" v="409" actId="478"/>
          <ac:spMkLst>
            <pc:docMk/>
            <pc:sldMk cId="3055130712" sldId="282"/>
            <ac:spMk id="8" creationId="{1588AD7E-BE86-47D7-8A07-0DCEE37042C1}"/>
          </ac:spMkLst>
        </pc:spChg>
        <pc:spChg chg="del">
          <ac:chgData name="Алмат Кайракбеков" userId="617def1006c1eb61" providerId="LiveId" clId="{91AE2B05-9E64-4D7A-8E79-DAEE96458523}" dt="2020-02-21T12:01:52.409" v="409" actId="478"/>
          <ac:spMkLst>
            <pc:docMk/>
            <pc:sldMk cId="3055130712" sldId="282"/>
            <ac:spMk id="9" creationId="{ED37BBC6-5052-49D5-A9E7-2F0B8BEAB2E4}"/>
          </ac:spMkLst>
        </pc:spChg>
        <pc:spChg chg="del">
          <ac:chgData name="Алмат Кайракбеков" userId="617def1006c1eb61" providerId="LiveId" clId="{91AE2B05-9E64-4D7A-8E79-DAEE96458523}" dt="2020-02-21T12:01:52.409" v="409" actId="478"/>
          <ac:spMkLst>
            <pc:docMk/>
            <pc:sldMk cId="3055130712" sldId="282"/>
            <ac:spMk id="10" creationId="{8C782814-BD7E-4B64-8B34-BB70B8F5C2D3}"/>
          </ac:spMkLst>
        </pc:spChg>
        <pc:spChg chg="mod">
          <ac:chgData name="Алмат Кайракбеков" userId="617def1006c1eb61" providerId="LiveId" clId="{91AE2B05-9E64-4D7A-8E79-DAEE96458523}" dt="2020-02-21T12:01:27.249" v="408"/>
          <ac:spMkLst>
            <pc:docMk/>
            <pc:sldMk cId="3055130712" sldId="282"/>
            <ac:spMk id="15" creationId="{97DB7B6D-FB9F-4998-A8EA-2C7FE5FE8668}"/>
          </ac:spMkLst>
        </pc:spChg>
        <pc:spChg chg="add mod">
          <ac:chgData name="Алмат Кайракбеков" userId="617def1006c1eb61" providerId="LiveId" clId="{91AE2B05-9E64-4D7A-8E79-DAEE96458523}" dt="2020-02-21T12:06:40.544" v="519" actId="113"/>
          <ac:spMkLst>
            <pc:docMk/>
            <pc:sldMk cId="3055130712" sldId="282"/>
            <ac:spMk id="18" creationId="{5374F6CF-8F37-46A6-ABBE-FA1CAB11DDCE}"/>
          </ac:spMkLst>
        </pc:spChg>
        <pc:spChg chg="del">
          <ac:chgData name="Алмат Кайракбеков" userId="617def1006c1eb61" providerId="LiveId" clId="{91AE2B05-9E64-4D7A-8E79-DAEE96458523}" dt="2020-02-21T12:01:52.409" v="409" actId="478"/>
          <ac:spMkLst>
            <pc:docMk/>
            <pc:sldMk cId="3055130712" sldId="282"/>
            <ac:spMk id="20" creationId="{190217CA-9A46-42B6-BC6D-F41CACF1906C}"/>
          </ac:spMkLst>
        </pc:spChg>
        <pc:spChg chg="add mod">
          <ac:chgData name="Алмат Кайракбеков" userId="617def1006c1eb61" providerId="LiveId" clId="{91AE2B05-9E64-4D7A-8E79-DAEE96458523}" dt="2020-02-21T12:06:26.712" v="517" actId="1037"/>
          <ac:spMkLst>
            <pc:docMk/>
            <pc:sldMk cId="3055130712" sldId="282"/>
            <ac:spMk id="21" creationId="{832A4D97-E91F-422F-A72A-FA662A552590}"/>
          </ac:spMkLst>
        </pc:spChg>
        <pc:spChg chg="del">
          <ac:chgData name="Алмат Кайракбеков" userId="617def1006c1eb61" providerId="LiveId" clId="{91AE2B05-9E64-4D7A-8E79-DAEE96458523}" dt="2020-02-21T12:01:52.409" v="409" actId="478"/>
          <ac:spMkLst>
            <pc:docMk/>
            <pc:sldMk cId="3055130712" sldId="282"/>
            <ac:spMk id="22" creationId="{8C0CAF87-F582-46DB-AD0B-FE6007CAED5F}"/>
          </ac:spMkLst>
        </pc:spChg>
        <pc:spChg chg="add mod">
          <ac:chgData name="Алмат Кайракбеков" userId="617def1006c1eb61" providerId="LiveId" clId="{91AE2B05-9E64-4D7A-8E79-DAEE96458523}" dt="2020-02-21T12:06:21.479" v="513" actId="1035"/>
          <ac:spMkLst>
            <pc:docMk/>
            <pc:sldMk cId="3055130712" sldId="282"/>
            <ac:spMk id="23" creationId="{DA30510E-3602-4D2F-A607-AFE9F0E82ABD}"/>
          </ac:spMkLst>
        </pc:spChg>
        <pc:spChg chg="add mod">
          <ac:chgData name="Алмат Кайракбеков" userId="617def1006c1eb61" providerId="LiveId" clId="{91AE2B05-9E64-4D7A-8E79-DAEE96458523}" dt="2020-02-21T12:06:26.712" v="517" actId="1037"/>
          <ac:spMkLst>
            <pc:docMk/>
            <pc:sldMk cId="3055130712" sldId="282"/>
            <ac:spMk id="24" creationId="{7CEF9720-591B-4DEB-B41C-A3D42CC5F5B1}"/>
          </ac:spMkLst>
        </pc:spChg>
        <pc:picChg chg="del">
          <ac:chgData name="Алмат Кайракбеков" userId="617def1006c1eb61" providerId="LiveId" clId="{91AE2B05-9E64-4D7A-8E79-DAEE96458523}" dt="2020-02-21T12:01:52.409" v="409" actId="478"/>
          <ac:picMkLst>
            <pc:docMk/>
            <pc:sldMk cId="3055130712" sldId="282"/>
            <ac:picMk id="17" creationId="{B63ECECB-A096-4AA7-8E8D-15F3C5455313}"/>
          </ac:picMkLst>
        </pc:picChg>
        <pc:picChg chg="del">
          <ac:chgData name="Алмат Кайракбеков" userId="617def1006c1eb61" providerId="LiveId" clId="{91AE2B05-9E64-4D7A-8E79-DAEE96458523}" dt="2020-02-21T12:01:52.409" v="409" actId="478"/>
          <ac:picMkLst>
            <pc:docMk/>
            <pc:sldMk cId="3055130712" sldId="282"/>
            <ac:picMk id="1028" creationId="{84006DBF-9E0A-4EAB-9515-1C22CC947BDA}"/>
          </ac:picMkLst>
        </pc:picChg>
        <pc:picChg chg="add del mod">
          <ac:chgData name="Алмат Кайракбеков" userId="617def1006c1eb61" providerId="LiveId" clId="{91AE2B05-9E64-4D7A-8E79-DAEE96458523}" dt="2020-02-21T12:02:26.161" v="411" actId="478"/>
          <ac:picMkLst>
            <pc:docMk/>
            <pc:sldMk cId="3055130712" sldId="282"/>
            <ac:picMk id="2050" creationId="{7409A97A-7766-41C4-A396-2630039FF3D3}"/>
          </ac:picMkLst>
        </pc:picChg>
        <pc:picChg chg="add mod">
          <ac:chgData name="Алмат Кайракбеков" userId="617def1006c1eb61" providerId="LiveId" clId="{91AE2B05-9E64-4D7A-8E79-DAEE96458523}" dt="2020-02-21T12:05:54.311" v="482" actId="18131"/>
          <ac:picMkLst>
            <pc:docMk/>
            <pc:sldMk cId="3055130712" sldId="282"/>
            <ac:picMk id="2052" creationId="{5AD0C1B6-091C-4D3A-95D0-D49C59395407}"/>
          </ac:picMkLst>
        </pc:picChg>
      </pc:sldChg>
      <pc:sldChg chg="delSp add del">
        <pc:chgData name="Алмат Кайракбеков" userId="617def1006c1eb61" providerId="LiveId" clId="{91AE2B05-9E64-4D7A-8E79-DAEE96458523}" dt="2020-02-21T12:07:37.548" v="525" actId="47"/>
        <pc:sldMkLst>
          <pc:docMk/>
          <pc:sldMk cId="636188102" sldId="283"/>
        </pc:sldMkLst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15" creationId="{AD8314CD-DB5B-4DD9-8171-89B53379977B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16" creationId="{1F86DC8D-F2D8-457A-8B1B-134BA28FCFAD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27" creationId="{654C58CE-4EC7-433D-B55C-20CF7EE3B9EF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28" creationId="{EBB68C29-5532-4EFB-8771-17A70E6973CF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29" creationId="{65D3C2C6-4494-48A2-BBEC-598BB9152A0D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30" creationId="{75769D40-BBD7-43A0-86D8-6321E73039F4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31" creationId="{06191878-BC8A-4487-84DA-099D09DBEE27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32" creationId="{D01453DF-076C-483D-8D8B-E25BB74E0766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33" creationId="{41AEE0A4-E186-437C-923A-1D7196FCD3D7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34" creationId="{593F6102-DD7E-4CD7-9472-7F3D87CD3844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35" creationId="{366F231C-05BF-495C-8F93-2E42EDBCD6C8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36" creationId="{E2A2D266-ADBD-49C4-A3F4-6D419038E668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37" creationId="{4E2437CF-EA17-46BA-A072-7343E9FE5D80}"/>
          </ac:spMkLst>
        </pc:spChg>
        <pc:spChg chg="del">
          <ac:chgData name="Алмат Кайракбеков" userId="617def1006c1eb61" providerId="LiveId" clId="{91AE2B05-9E64-4D7A-8E79-DAEE96458523}" dt="2020-02-21T12:07:32.333" v="522"/>
          <ac:spMkLst>
            <pc:docMk/>
            <pc:sldMk cId="636188102" sldId="283"/>
            <ac:spMk id="38" creationId="{3C6D3733-25A0-42B1-8583-3C4E6798AF63}"/>
          </ac:spMkLst>
        </pc:spChg>
        <pc:graphicFrameChg chg="del">
          <ac:chgData name="Алмат Кайракбеков" userId="617def1006c1eb61" providerId="LiveId" clId="{91AE2B05-9E64-4D7A-8E79-DAEE96458523}" dt="2020-02-21T12:07:32.333" v="522"/>
          <ac:graphicFrameMkLst>
            <pc:docMk/>
            <pc:sldMk cId="636188102" sldId="283"/>
            <ac:graphicFrameMk id="14" creationId="{59CC87D3-1ED6-4340-8CD7-5D06619BC476}"/>
          </ac:graphicFrameMkLst>
        </pc:graphicFrameChg>
        <pc:graphicFrameChg chg="del">
          <ac:chgData name="Алмат Кайракбеков" userId="617def1006c1eb61" providerId="LiveId" clId="{91AE2B05-9E64-4D7A-8E79-DAEE96458523}" dt="2020-02-21T12:07:32.333" v="522"/>
          <ac:graphicFrameMkLst>
            <pc:docMk/>
            <pc:sldMk cId="636188102" sldId="283"/>
            <ac:graphicFrameMk id="25" creationId="{237C47CC-6A53-4FB1-96B9-C3467CB746F2}"/>
          </ac:graphicFrameMkLst>
        </pc:graphicFrameChg>
        <pc:cxnChg chg="del">
          <ac:chgData name="Алмат Кайракбеков" userId="617def1006c1eb61" providerId="LiveId" clId="{91AE2B05-9E64-4D7A-8E79-DAEE96458523}" dt="2020-02-21T12:07:32.333" v="522"/>
          <ac:cxnSpMkLst>
            <pc:docMk/>
            <pc:sldMk cId="636188102" sldId="283"/>
            <ac:cxnSpMk id="20" creationId="{6319B040-39CD-4753-A0AD-B5898EC73B01}"/>
          </ac:cxnSpMkLst>
        </pc:cxnChg>
        <pc:cxnChg chg="del">
          <ac:chgData name="Алмат Кайракбеков" userId="617def1006c1eb61" providerId="LiveId" clId="{91AE2B05-9E64-4D7A-8E79-DAEE96458523}" dt="2020-02-21T12:07:32.333" v="522"/>
          <ac:cxnSpMkLst>
            <pc:docMk/>
            <pc:sldMk cId="636188102" sldId="283"/>
            <ac:cxnSpMk id="21" creationId="{D7F360DD-07A0-4B6B-B354-F5B89E9A9C54}"/>
          </ac:cxnSpMkLst>
        </pc:cxnChg>
      </pc:sldChg>
      <pc:sldChg chg="delSp add del">
        <pc:chgData name="Алмат Кайракбеков" userId="617def1006c1eb61" providerId="LiveId" clId="{91AE2B05-9E64-4D7A-8E79-DAEE96458523}" dt="2020-02-21T12:07:51.983" v="530" actId="47"/>
        <pc:sldMkLst>
          <pc:docMk/>
          <pc:sldMk cId="589145186" sldId="284"/>
        </pc:sldMkLst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2" creationId="{85F56E7F-98D8-40EF-9327-80FB05EEF766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6" creationId="{8D21F7DE-B6D1-49B4-B9B7-BF644F064CCD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10" creationId="{A2570001-8ED8-411C-826A-8CAD093DAC48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13" creationId="{BC02AFDC-E795-41D8-B86B-2BA0CD040503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55" creationId="{D2F9409B-062A-497D-A757-AEC0C82CA899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56" creationId="{C13AAA9B-AF68-4F7B-B187-B6F7BCFD68C4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57" creationId="{888C00D9-4DA4-45FF-A226-B73D07FE37ED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58" creationId="{1BFEDEF0-8ED4-4435-B5E1-C48E190B726C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59" creationId="{A1E0E5A6-2EA0-4B8E-8D09-BEC647C7CC72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65" creationId="{9F4BD277-65A1-41A6-93DC-E77C61B96676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67" creationId="{5E22B930-FB90-40A3-8B86-00F7F7A16D73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68" creationId="{5BA60EDB-3BFC-430D-827B-126AA2ADB924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69" creationId="{0F60FE90-41C6-41F9-9DC0-88CA36672666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70" creationId="{EDDB45EE-0796-4A73-8F1C-74A35B2916DA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71" creationId="{F8228168-7E27-4704-830F-B047E23F24D0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72" creationId="{92B2EE15-539C-4B6A-895A-E7F25BEB4A06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78" creationId="{1D31F034-0474-47AF-A45D-67AD6D26CAB0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80" creationId="{54F2C542-5746-401C-AAA2-20153B16FEA9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81" creationId="{710E7719-8AAD-49F8-A35B-D5A8BEB87FD1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83" creationId="{0D900BB2-41B7-4169-9817-EFC358007D7F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85" creationId="{2832596D-7636-472B-BEF8-28311A63B076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86" creationId="{7F849369-FA2A-4BF3-892C-5D8A1A8578B8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87" creationId="{97135D5C-5B96-4C1E-9AB0-948C744FE051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88" creationId="{BA97AC9A-EC75-4660-8B9F-CBAB972838AA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89" creationId="{056B8ACC-145B-4793-A953-56175BADE379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90" creationId="{A02666B0-85F6-4FE0-8B42-78337FDCEE43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91" creationId="{4E0889B2-2FE3-465B-A811-2A59AF0BDFC0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93" creationId="{FD7D270A-DE4E-48F4-BBBF-0E5AABE81EE6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97" creationId="{B8E9545D-DA78-4241-AC9A-31132B5D482A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98" creationId="{48A9690E-4A8B-4D4A-9485-7FFD6E8071C6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99" creationId="{6718BB10-2D40-426A-84A4-66335CEAA5F9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100" creationId="{A5BE75AD-F77B-4632-A0B8-F11E0FC0E1B2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101" creationId="{18577113-943F-4F19-A9E8-5807C775C9C9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103" creationId="{BC13484C-4ABE-4331-BFE0-F75CFE4BF3F5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104" creationId="{39AC6A82-334D-4C8C-80E7-EEA4327CE8A1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105" creationId="{664B8DE8-046D-4BE4-A2D4-8310783BCAA1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107" creationId="{6BCB3722-FE69-4C58-8D36-44FA2C52430F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108" creationId="{BB7016A6-26B3-4FDE-A7D1-F0D732A0737E}"/>
          </ac:spMkLst>
        </pc:spChg>
        <pc:spChg chg="del">
          <ac:chgData name="Алмат Кайракбеков" userId="617def1006c1eb61" providerId="LiveId" clId="{91AE2B05-9E64-4D7A-8E79-DAEE96458523}" dt="2020-02-21T12:07:47.061" v="528"/>
          <ac:spMkLst>
            <pc:docMk/>
            <pc:sldMk cId="589145186" sldId="284"/>
            <ac:spMk id="109" creationId="{9A88ADFE-379B-4F26-AEF2-60E4599E53A5}"/>
          </ac:spMkLst>
        </pc:spChg>
        <pc:grpChg chg="del">
          <ac:chgData name="Алмат Кайракбеков" userId="617def1006c1eb61" providerId="LiveId" clId="{91AE2B05-9E64-4D7A-8E79-DAEE96458523}" dt="2020-02-21T12:07:47.061" v="528"/>
          <ac:grpSpMkLst>
            <pc:docMk/>
            <pc:sldMk cId="589145186" sldId="284"/>
            <ac:grpSpMk id="7" creationId="{BADD0CDE-F284-439D-AF2C-13E8436B6ACD}"/>
          </ac:grpSpMkLst>
        </pc:grpChg>
        <pc:grpChg chg="del">
          <ac:chgData name="Алмат Кайракбеков" userId="617def1006c1eb61" providerId="LiveId" clId="{91AE2B05-9E64-4D7A-8E79-DAEE96458523}" dt="2020-02-21T12:07:47.061" v="528"/>
          <ac:grpSpMkLst>
            <pc:docMk/>
            <pc:sldMk cId="589145186" sldId="284"/>
            <ac:grpSpMk id="18" creationId="{7A3A9248-04C0-4BCA-88C6-5172E00B5694}"/>
          </ac:grpSpMkLst>
        </pc:grpChg>
        <pc:picChg chg="del">
          <ac:chgData name="Алмат Кайракбеков" userId="617def1006c1eb61" providerId="LiveId" clId="{91AE2B05-9E64-4D7A-8E79-DAEE96458523}" dt="2020-02-21T12:07:47.061" v="528"/>
          <ac:picMkLst>
            <pc:docMk/>
            <pc:sldMk cId="589145186" sldId="284"/>
            <ac:picMk id="23" creationId="{A71C6BB3-2A4C-49E1-A15D-D3113D84A1EE}"/>
          </ac:picMkLst>
        </pc:picChg>
        <pc:picChg chg="del">
          <ac:chgData name="Алмат Кайракбеков" userId="617def1006c1eb61" providerId="LiveId" clId="{91AE2B05-9E64-4D7A-8E79-DAEE96458523}" dt="2020-02-21T12:07:47.061" v="528"/>
          <ac:picMkLst>
            <pc:docMk/>
            <pc:sldMk cId="589145186" sldId="284"/>
            <ac:picMk id="60" creationId="{A5E1DEDF-EE0C-4871-A217-13648CA2469C}"/>
          </ac:picMkLst>
        </pc:picChg>
        <pc:picChg chg="del">
          <ac:chgData name="Алмат Кайракбеков" userId="617def1006c1eb61" providerId="LiveId" clId="{91AE2B05-9E64-4D7A-8E79-DAEE96458523}" dt="2020-02-21T12:07:47.061" v="528"/>
          <ac:picMkLst>
            <pc:docMk/>
            <pc:sldMk cId="589145186" sldId="284"/>
            <ac:picMk id="62" creationId="{2B8EBF5B-DAC8-4668-A7C8-4FF0C911B62E}"/>
          </ac:picMkLst>
        </pc:picChg>
        <pc:picChg chg="del">
          <ac:chgData name="Алмат Кайракбеков" userId="617def1006c1eb61" providerId="LiveId" clId="{91AE2B05-9E64-4D7A-8E79-DAEE96458523}" dt="2020-02-21T12:07:47.061" v="528"/>
          <ac:picMkLst>
            <pc:docMk/>
            <pc:sldMk cId="589145186" sldId="284"/>
            <ac:picMk id="64" creationId="{4273AAFE-C8FC-44C4-9FE5-B6C56AF25CE6}"/>
          </ac:picMkLst>
        </pc:picChg>
        <pc:picChg chg="del">
          <ac:chgData name="Алмат Кайракбеков" userId="617def1006c1eb61" providerId="LiveId" clId="{91AE2B05-9E64-4D7A-8E79-DAEE96458523}" dt="2020-02-21T12:07:47.061" v="528"/>
          <ac:picMkLst>
            <pc:docMk/>
            <pc:sldMk cId="589145186" sldId="284"/>
            <ac:picMk id="66" creationId="{1B73E591-2DD9-47DF-ADC0-0D35BA00A37A}"/>
          </ac:picMkLst>
        </pc:picChg>
        <pc:picChg chg="del">
          <ac:chgData name="Алмат Кайракбеков" userId="617def1006c1eb61" providerId="LiveId" clId="{91AE2B05-9E64-4D7A-8E79-DAEE96458523}" dt="2020-02-21T12:07:47.061" v="528"/>
          <ac:picMkLst>
            <pc:docMk/>
            <pc:sldMk cId="589145186" sldId="284"/>
            <ac:picMk id="79" creationId="{7752D62C-0141-4423-98B8-459ECC8C8A40}"/>
          </ac:picMkLst>
        </pc:picChg>
        <pc:picChg chg="del">
          <ac:chgData name="Алмат Кайракбеков" userId="617def1006c1eb61" providerId="LiveId" clId="{91AE2B05-9E64-4D7A-8E79-DAEE96458523}" dt="2020-02-21T12:07:47.061" v="528"/>
          <ac:picMkLst>
            <pc:docMk/>
            <pc:sldMk cId="589145186" sldId="284"/>
            <ac:picMk id="95" creationId="{7578B7E8-244D-4C5C-93B6-2A99B245E621}"/>
          </ac:picMkLst>
        </pc:picChg>
      </pc:sldChg>
      <pc:sldChg chg="add">
        <pc:chgData name="Алмат Кайракбеков" userId="617def1006c1eb61" providerId="LiveId" clId="{91AE2B05-9E64-4D7A-8E79-DAEE96458523}" dt="2020-02-21T12:07:17.952" v="520"/>
        <pc:sldMkLst>
          <pc:docMk/>
          <pc:sldMk cId="2058135547" sldId="285"/>
        </pc:sldMkLst>
      </pc:sldChg>
      <pc:sldChg chg="addSp delSp add">
        <pc:chgData name="Алмат Кайракбеков" userId="617def1006c1eb61" providerId="LiveId" clId="{91AE2B05-9E64-4D7A-8E79-DAEE96458523}" dt="2020-02-21T12:07:35.070" v="524"/>
        <pc:sldMkLst>
          <pc:docMk/>
          <pc:sldMk cId="675733603" sldId="286"/>
        </pc:sldMkLst>
        <pc:spChg chg="del">
          <ac:chgData name="Алмат Кайракбеков" userId="617def1006c1eb61" providerId="LiveId" clId="{91AE2B05-9E64-4D7A-8E79-DAEE96458523}" dt="2020-02-21T12:07:34.744" v="523" actId="478"/>
          <ac:spMkLst>
            <pc:docMk/>
            <pc:sldMk cId="675733603" sldId="286"/>
            <ac:spMk id="2" creationId="{9B282C59-3888-4494-9A82-F9EB6CC2BB10}"/>
          </ac:spMkLst>
        </pc:spChg>
        <pc:spChg chg="del">
          <ac:chgData name="Алмат Кайракбеков" userId="617def1006c1eb61" providerId="LiveId" clId="{91AE2B05-9E64-4D7A-8E79-DAEE96458523}" dt="2020-02-21T12:07:34.744" v="523" actId="478"/>
          <ac:spMkLst>
            <pc:docMk/>
            <pc:sldMk cId="675733603" sldId="286"/>
            <ac:spMk id="3" creationId="{AD94BE32-1212-422A-AAA5-430812433F28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17" creationId="{87CCA910-9514-4E43-87C7-EEF80B651486}"/>
          </ac:spMkLst>
        </pc:spChg>
        <pc:spChg chg="del">
          <ac:chgData name="Алмат Кайракбеков" userId="617def1006c1eb61" providerId="LiveId" clId="{91AE2B05-9E64-4D7A-8E79-DAEE96458523}" dt="2020-02-21T12:07:34.744" v="523" actId="478"/>
          <ac:spMkLst>
            <pc:docMk/>
            <pc:sldMk cId="675733603" sldId="286"/>
            <ac:spMk id="18" creationId="{5374F6CF-8F37-46A6-ABBE-FA1CAB11DDCE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19" creationId="{473291C3-93F7-48B5-B4DC-4B4989EC8D72}"/>
          </ac:spMkLst>
        </pc:spChg>
        <pc:spChg chg="del">
          <ac:chgData name="Алмат Кайракбеков" userId="617def1006c1eb61" providerId="LiveId" clId="{91AE2B05-9E64-4D7A-8E79-DAEE96458523}" dt="2020-02-21T12:07:34.744" v="523" actId="478"/>
          <ac:spMkLst>
            <pc:docMk/>
            <pc:sldMk cId="675733603" sldId="286"/>
            <ac:spMk id="21" creationId="{832A4D97-E91F-422F-A72A-FA662A552590}"/>
          </ac:spMkLst>
        </pc:spChg>
        <pc:spChg chg="del">
          <ac:chgData name="Алмат Кайракбеков" userId="617def1006c1eb61" providerId="LiveId" clId="{91AE2B05-9E64-4D7A-8E79-DAEE96458523}" dt="2020-02-21T12:07:34.744" v="523" actId="478"/>
          <ac:spMkLst>
            <pc:docMk/>
            <pc:sldMk cId="675733603" sldId="286"/>
            <ac:spMk id="23" creationId="{DA30510E-3602-4D2F-A607-AFE9F0E82ABD}"/>
          </ac:spMkLst>
        </pc:spChg>
        <pc:spChg chg="del">
          <ac:chgData name="Алмат Кайракбеков" userId="617def1006c1eb61" providerId="LiveId" clId="{91AE2B05-9E64-4D7A-8E79-DAEE96458523}" dt="2020-02-21T12:07:34.744" v="523" actId="478"/>
          <ac:spMkLst>
            <pc:docMk/>
            <pc:sldMk cId="675733603" sldId="286"/>
            <ac:spMk id="24" creationId="{7CEF9720-591B-4DEB-B41C-A3D42CC5F5B1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26" creationId="{F502DFD4-062C-4EA6-B0DB-BC4539E97AE6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27" creationId="{486B56BC-9A4C-490B-AFA6-6C9E3BEDDCF8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28" creationId="{3F7B70C2-1DB4-47DF-B01A-1A986A7F0DF7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29" creationId="{379BD638-50F9-458D-B1F5-7A38A7B63742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30" creationId="{FE2A8C17-A7D9-404A-98A0-179E9EF0E4A9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31" creationId="{DA9330E3-8A59-4A8B-9337-D87D1C7EF7B4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32" creationId="{E59DD13E-5152-4F73-98DF-447C60AF0338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33" creationId="{C08452EB-AF13-4AD7-92FE-109244A2073C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34" creationId="{894049D9-5FE2-4622-B131-0B86744DF485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35" creationId="{2E7DB70C-9C48-40D6-BCBD-5617341E1A2D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36" creationId="{66FAFB48-399D-4035-9B4E-80A60FDCB774}"/>
          </ac:spMkLst>
        </pc:spChg>
        <pc:spChg chg="add">
          <ac:chgData name="Алмат Кайракбеков" userId="617def1006c1eb61" providerId="LiveId" clId="{91AE2B05-9E64-4D7A-8E79-DAEE96458523}" dt="2020-02-21T12:07:35.070" v="524"/>
          <ac:spMkLst>
            <pc:docMk/>
            <pc:sldMk cId="675733603" sldId="286"/>
            <ac:spMk id="37" creationId="{35029DAD-4C74-4373-A831-3C576B403CFA}"/>
          </ac:spMkLst>
        </pc:spChg>
        <pc:graphicFrameChg chg="add">
          <ac:chgData name="Алмат Кайракбеков" userId="617def1006c1eb61" providerId="LiveId" clId="{91AE2B05-9E64-4D7A-8E79-DAEE96458523}" dt="2020-02-21T12:07:35.070" v="524"/>
          <ac:graphicFrameMkLst>
            <pc:docMk/>
            <pc:sldMk cId="675733603" sldId="286"/>
            <ac:graphicFrameMk id="16" creationId="{119129E7-1172-462C-B5DB-44F3731603A3}"/>
          </ac:graphicFrameMkLst>
        </pc:graphicFrameChg>
        <pc:graphicFrameChg chg="add">
          <ac:chgData name="Алмат Кайракбеков" userId="617def1006c1eb61" providerId="LiveId" clId="{91AE2B05-9E64-4D7A-8E79-DAEE96458523}" dt="2020-02-21T12:07:35.070" v="524"/>
          <ac:graphicFrameMkLst>
            <pc:docMk/>
            <pc:sldMk cId="675733603" sldId="286"/>
            <ac:graphicFrameMk id="25" creationId="{802C6205-826F-4458-ABE6-A071D7A4B51D}"/>
          </ac:graphicFrameMkLst>
        </pc:graphicFrameChg>
        <pc:picChg chg="del">
          <ac:chgData name="Алмат Кайракбеков" userId="617def1006c1eb61" providerId="LiveId" clId="{91AE2B05-9E64-4D7A-8E79-DAEE96458523}" dt="2020-02-21T12:07:34.744" v="523" actId="478"/>
          <ac:picMkLst>
            <pc:docMk/>
            <pc:sldMk cId="675733603" sldId="286"/>
            <ac:picMk id="2052" creationId="{5AD0C1B6-091C-4D3A-95D0-D49C59395407}"/>
          </ac:picMkLst>
        </pc:picChg>
        <pc:cxnChg chg="add">
          <ac:chgData name="Алмат Кайракбеков" userId="617def1006c1eb61" providerId="LiveId" clId="{91AE2B05-9E64-4D7A-8E79-DAEE96458523}" dt="2020-02-21T12:07:35.070" v="524"/>
          <ac:cxnSpMkLst>
            <pc:docMk/>
            <pc:sldMk cId="675733603" sldId="286"/>
            <ac:cxnSpMk id="20" creationId="{5672AD77-7238-48A9-A5DD-1EA25B342A4F}"/>
          </ac:cxnSpMkLst>
        </pc:cxnChg>
        <pc:cxnChg chg="add">
          <ac:chgData name="Алмат Кайракбеков" userId="617def1006c1eb61" providerId="LiveId" clId="{91AE2B05-9E64-4D7A-8E79-DAEE96458523}" dt="2020-02-21T12:07:35.070" v="524"/>
          <ac:cxnSpMkLst>
            <pc:docMk/>
            <pc:sldMk cId="675733603" sldId="286"/>
            <ac:cxnSpMk id="22" creationId="{918A89D4-E3E8-4D01-8840-043DA0491D1B}"/>
          </ac:cxnSpMkLst>
        </pc:cxnChg>
      </pc:sldChg>
      <pc:sldChg chg="addSp delSp modSp add mod">
        <pc:chgData name="Алмат Кайракбеков" userId="617def1006c1eb61" providerId="LiveId" clId="{91AE2B05-9E64-4D7A-8E79-DAEE96458523}" dt="2020-02-21T12:09:16.889" v="552" actId="1076"/>
        <pc:sldMkLst>
          <pc:docMk/>
          <pc:sldMk cId="2082269945" sldId="287"/>
        </pc:sldMkLst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17" creationId="{87CCA910-9514-4E43-87C7-EEF80B651486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19" creationId="{473291C3-93F7-48B5-B4DC-4B4989EC8D72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26" creationId="{F502DFD4-062C-4EA6-B0DB-BC4539E97AE6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27" creationId="{486B56BC-9A4C-490B-AFA6-6C9E3BEDDCF8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28" creationId="{3F7B70C2-1DB4-47DF-B01A-1A986A7F0DF7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29" creationId="{379BD638-50F9-458D-B1F5-7A38A7B63742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30" creationId="{FE2A8C17-A7D9-404A-98A0-179E9EF0E4A9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31" creationId="{DA9330E3-8A59-4A8B-9337-D87D1C7EF7B4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32" creationId="{E59DD13E-5152-4F73-98DF-447C60AF0338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33" creationId="{C08452EB-AF13-4AD7-92FE-109244A2073C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34" creationId="{894049D9-5FE2-4622-B131-0B86744DF485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35" creationId="{2E7DB70C-9C48-40D6-BCBD-5617341E1A2D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36" creationId="{66FAFB48-399D-4035-9B4E-80A60FDCB774}"/>
          </ac:spMkLst>
        </pc:spChg>
        <pc:spChg chg="del">
          <ac:chgData name="Алмат Кайракбеков" userId="617def1006c1eb61" providerId="LiveId" clId="{91AE2B05-9E64-4D7A-8E79-DAEE96458523}" dt="2020-02-21T12:07:43.289" v="527" actId="478"/>
          <ac:spMkLst>
            <pc:docMk/>
            <pc:sldMk cId="2082269945" sldId="287"/>
            <ac:spMk id="37" creationId="{35029DAD-4C74-4373-A831-3C576B403CFA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38" creationId="{44AB5723-B1FD-4F0C-B785-B60C8D983223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39" creationId="{29C117F7-2F8F-41B2-9E91-56B7B52CBDF3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40" creationId="{E435B218-9FCB-41F3-8C4C-E428031838AD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41" creationId="{D66F19BD-20B6-436D-9D46-73B6C71AFF3E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42" creationId="{C94A0670-1A8B-4932-A6BA-5A9D46ECDD30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43" creationId="{33E746B0-7DB4-4A14-AB30-AB0177A0018F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44" creationId="{FF22CEE9-0E52-4167-A9A0-942063EEE906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45" creationId="{7ED6DF9D-58E1-45BB-AF4F-037A49054C41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46" creationId="{4B3FA9AA-7735-42D9-BCA9-364AB853F95F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47" creationId="{0F74D720-33CA-4C1E-95FD-B9660C5EE845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48" creationId="{5B09EEAF-6AC3-422A-ABB2-2B5A851291AB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56" creationId="{057FF868-41DB-4AC8-8A8C-D30BFEEC7810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62" creationId="{C03A8212-4542-48F1-BBEA-656C13AF6578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63" creationId="{F4B7D5EE-1E35-4CBF-88B8-F004F6E73F7E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64" creationId="{50F5ACAA-639C-4746-83E3-5317AA383C04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65" creationId="{23E9268B-EA5F-4CF6-9DDC-EA844A2BCDEF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66" creationId="{FDDEFE17-D9AF-4E08-A216-01E3E6FBFCFC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72" creationId="{DDCAFFB7-B09C-41BC-9E2D-4C70172D4AAA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73" creationId="{173F2D28-FA80-4F45-867D-9BFF3A3E49D9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75" creationId="{7C9209F8-7630-4E19-83B6-5523F56381EE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76" creationId="{C6081E1E-55DB-4945-80B6-DF4BAB48125A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77" creationId="{768EC9BE-BE0C-4CF4-9802-A176CF9D41B4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78" creationId="{F0CBE9F3-5DEE-455D-955B-ACF6355FE6B8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79" creationId="{D4236C64-67CC-4B37-B576-878F7FE1160E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80" creationId="{86056E80-79B9-4B00-80B9-900BE5D4EA1D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81" creationId="{142E0922-0981-4058-9AB6-27C269EA9405}"/>
          </ac:spMkLst>
        </pc:spChg>
        <pc:spChg chg="add mod">
          <ac:chgData name="Алмат Кайракбеков" userId="617def1006c1eb61" providerId="LiveId" clId="{91AE2B05-9E64-4D7A-8E79-DAEE96458523}" dt="2020-02-21T12:09:16.889" v="552" actId="1076"/>
          <ac:spMkLst>
            <pc:docMk/>
            <pc:sldMk cId="2082269945" sldId="287"/>
            <ac:spMk id="83" creationId="{2ECFFA96-5AB7-4A96-BBC7-954B0C014FF4}"/>
          </ac:spMkLst>
        </pc:spChg>
        <pc:spChg chg="add mod">
          <ac:chgData name="Алмат Кайракбеков" userId="617def1006c1eb61" providerId="LiveId" clId="{91AE2B05-9E64-4D7A-8E79-DAEE96458523}" dt="2020-02-21T12:09:16.889" v="552" actId="1076"/>
          <ac:spMkLst>
            <pc:docMk/>
            <pc:sldMk cId="2082269945" sldId="287"/>
            <ac:spMk id="84" creationId="{86A234A4-5295-45BB-82F1-48F9229DDB81}"/>
          </ac:spMkLst>
        </pc:spChg>
        <pc:spChg chg="add mod">
          <ac:chgData name="Алмат Кайракбеков" userId="617def1006c1eb61" providerId="LiveId" clId="{91AE2B05-9E64-4D7A-8E79-DAEE96458523}" dt="2020-02-21T12:09:16.889" v="552" actId="1076"/>
          <ac:spMkLst>
            <pc:docMk/>
            <pc:sldMk cId="2082269945" sldId="287"/>
            <ac:spMk id="85" creationId="{1BB4CFA2-F3C1-43EF-BFC9-5570A3F16701}"/>
          </ac:spMkLst>
        </pc:spChg>
        <pc:spChg chg="add del">
          <ac:chgData name="Алмат Кайракбеков" userId="617def1006c1eb61" providerId="LiveId" clId="{91AE2B05-9E64-4D7A-8E79-DAEE96458523}" dt="2020-02-21T12:08:37.258" v="536" actId="478"/>
          <ac:spMkLst>
            <pc:docMk/>
            <pc:sldMk cId="2082269945" sldId="287"/>
            <ac:spMk id="86" creationId="{EC7F5916-A082-43B9-A37D-3D0FDE374E0A}"/>
          </ac:spMkLst>
        </pc:spChg>
        <pc:spChg chg="add del">
          <ac:chgData name="Алмат Кайракбеков" userId="617def1006c1eb61" providerId="LiveId" clId="{91AE2B05-9E64-4D7A-8E79-DAEE96458523}" dt="2020-02-21T12:08:37.258" v="536" actId="478"/>
          <ac:spMkLst>
            <pc:docMk/>
            <pc:sldMk cId="2082269945" sldId="287"/>
            <ac:spMk id="87" creationId="{AE414755-5939-4D49-9820-1BEE999C1238}"/>
          </ac:spMkLst>
        </pc:spChg>
        <pc:spChg chg="add del">
          <ac:chgData name="Алмат Кайракбеков" userId="617def1006c1eb61" providerId="LiveId" clId="{91AE2B05-9E64-4D7A-8E79-DAEE96458523}" dt="2020-02-21T12:08:37.258" v="536" actId="478"/>
          <ac:spMkLst>
            <pc:docMk/>
            <pc:sldMk cId="2082269945" sldId="287"/>
            <ac:spMk id="88" creationId="{E0FC19A4-CCA4-4263-BD9D-4B2310CCC1CF}"/>
          </ac:spMkLst>
        </pc:spChg>
        <pc:spChg chg="add del">
          <ac:chgData name="Алмат Кайракбеков" userId="617def1006c1eb61" providerId="LiveId" clId="{91AE2B05-9E64-4D7A-8E79-DAEE96458523}" dt="2020-02-21T12:08:37.258" v="536" actId="478"/>
          <ac:spMkLst>
            <pc:docMk/>
            <pc:sldMk cId="2082269945" sldId="287"/>
            <ac:spMk id="89" creationId="{765A0D33-6485-426A-96AA-DB8ECE03DAA8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90" creationId="{CEEE6639-7D4B-4436-9528-A7B9A28FE1BB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91" creationId="{22CF9FA2-591E-4B48-8940-846CE3DA039B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92" creationId="{59E5C3C6-1E41-4538-9684-3800F2A20411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93" creationId="{EB21F4F6-0C10-4E2E-96FB-9D8177E64C72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94" creationId="{D5A7A235-8D5B-4D6C-951F-DD3B1E6A9269}"/>
          </ac:spMkLst>
        </pc:spChg>
        <pc:spChg chg="add">
          <ac:chgData name="Алмат Кайракбеков" userId="617def1006c1eb61" providerId="LiveId" clId="{91AE2B05-9E64-4D7A-8E79-DAEE96458523}" dt="2020-02-21T12:07:48.082" v="529"/>
          <ac:spMkLst>
            <pc:docMk/>
            <pc:sldMk cId="2082269945" sldId="287"/>
            <ac:spMk id="95" creationId="{0AA9BEDC-BAB3-4232-973D-9835A0FD940C}"/>
          </ac:spMkLst>
        </pc:spChg>
        <pc:grpChg chg="add">
          <ac:chgData name="Алмат Кайракбеков" userId="617def1006c1eb61" providerId="LiveId" clId="{91AE2B05-9E64-4D7A-8E79-DAEE96458523}" dt="2020-02-21T12:07:48.082" v="529"/>
          <ac:grpSpMkLst>
            <pc:docMk/>
            <pc:sldMk cId="2082269945" sldId="287"/>
            <ac:grpSpMk id="49" creationId="{862E273B-6536-469D-93E4-87170619A5FE}"/>
          </ac:grpSpMkLst>
        </pc:grpChg>
        <pc:grpChg chg="add">
          <ac:chgData name="Алмат Кайракбеков" userId="617def1006c1eb61" providerId="LiveId" clId="{91AE2B05-9E64-4D7A-8E79-DAEE96458523}" dt="2020-02-21T12:07:48.082" v="529"/>
          <ac:grpSpMkLst>
            <pc:docMk/>
            <pc:sldMk cId="2082269945" sldId="287"/>
            <ac:grpSpMk id="57" creationId="{29B8597B-E08F-4C28-B39E-2A7FAA61C70B}"/>
          </ac:grpSpMkLst>
        </pc:grpChg>
        <pc:graphicFrameChg chg="del">
          <ac:chgData name="Алмат Кайракбеков" userId="617def1006c1eb61" providerId="LiveId" clId="{91AE2B05-9E64-4D7A-8E79-DAEE96458523}" dt="2020-02-21T12:07:43.289" v="527" actId="478"/>
          <ac:graphicFrameMkLst>
            <pc:docMk/>
            <pc:sldMk cId="2082269945" sldId="287"/>
            <ac:graphicFrameMk id="16" creationId="{119129E7-1172-462C-B5DB-44F3731603A3}"/>
          </ac:graphicFrameMkLst>
        </pc:graphicFrameChg>
        <pc:graphicFrameChg chg="del">
          <ac:chgData name="Алмат Кайракбеков" userId="617def1006c1eb61" providerId="LiveId" clId="{91AE2B05-9E64-4D7A-8E79-DAEE96458523}" dt="2020-02-21T12:07:43.289" v="527" actId="478"/>
          <ac:graphicFrameMkLst>
            <pc:docMk/>
            <pc:sldMk cId="2082269945" sldId="287"/>
            <ac:graphicFrameMk id="25" creationId="{802C6205-826F-4458-ABE6-A071D7A4B51D}"/>
          </ac:graphicFrameMkLst>
        </pc:graphicFrameChg>
        <pc:picChg chg="add">
          <ac:chgData name="Алмат Кайракбеков" userId="617def1006c1eb61" providerId="LiveId" clId="{91AE2B05-9E64-4D7A-8E79-DAEE96458523}" dt="2020-02-21T12:07:48.082" v="529"/>
          <ac:picMkLst>
            <pc:docMk/>
            <pc:sldMk cId="2082269945" sldId="287"/>
            <ac:picMk id="67" creationId="{9AB30515-B7B6-44FD-940A-08EBAA919834}"/>
          </ac:picMkLst>
        </pc:picChg>
        <pc:picChg chg="add">
          <ac:chgData name="Алмат Кайракбеков" userId="617def1006c1eb61" providerId="LiveId" clId="{91AE2B05-9E64-4D7A-8E79-DAEE96458523}" dt="2020-02-21T12:07:48.082" v="529"/>
          <ac:picMkLst>
            <pc:docMk/>
            <pc:sldMk cId="2082269945" sldId="287"/>
            <ac:picMk id="68" creationId="{1FFE0420-1C04-4C05-88B5-5EA61D12EC6F}"/>
          </ac:picMkLst>
        </pc:picChg>
        <pc:picChg chg="add">
          <ac:chgData name="Алмат Кайракбеков" userId="617def1006c1eb61" providerId="LiveId" clId="{91AE2B05-9E64-4D7A-8E79-DAEE96458523}" dt="2020-02-21T12:07:48.082" v="529"/>
          <ac:picMkLst>
            <pc:docMk/>
            <pc:sldMk cId="2082269945" sldId="287"/>
            <ac:picMk id="69" creationId="{D52FA88B-8872-4C73-8F52-0DED20D8422E}"/>
          </ac:picMkLst>
        </pc:picChg>
        <pc:picChg chg="add">
          <ac:chgData name="Алмат Кайракбеков" userId="617def1006c1eb61" providerId="LiveId" clId="{91AE2B05-9E64-4D7A-8E79-DAEE96458523}" dt="2020-02-21T12:07:48.082" v="529"/>
          <ac:picMkLst>
            <pc:docMk/>
            <pc:sldMk cId="2082269945" sldId="287"/>
            <ac:picMk id="70" creationId="{725392AA-E0D8-437F-BE92-B5911D2DB45E}"/>
          </ac:picMkLst>
        </pc:picChg>
        <pc:picChg chg="add">
          <ac:chgData name="Алмат Кайракбеков" userId="617def1006c1eb61" providerId="LiveId" clId="{91AE2B05-9E64-4D7A-8E79-DAEE96458523}" dt="2020-02-21T12:07:48.082" v="529"/>
          <ac:picMkLst>
            <pc:docMk/>
            <pc:sldMk cId="2082269945" sldId="287"/>
            <ac:picMk id="71" creationId="{2E21E869-89F0-4CED-88F2-80D099B98190}"/>
          </ac:picMkLst>
        </pc:picChg>
        <pc:picChg chg="add">
          <ac:chgData name="Алмат Кайракбеков" userId="617def1006c1eb61" providerId="LiveId" clId="{91AE2B05-9E64-4D7A-8E79-DAEE96458523}" dt="2020-02-21T12:07:48.082" v="529"/>
          <ac:picMkLst>
            <pc:docMk/>
            <pc:sldMk cId="2082269945" sldId="287"/>
            <ac:picMk id="74" creationId="{C7DCF5D2-CC89-4DFD-BC24-98488D6924A7}"/>
          </ac:picMkLst>
        </pc:picChg>
        <pc:picChg chg="add">
          <ac:chgData name="Алмат Кайракбеков" userId="617def1006c1eb61" providerId="LiveId" clId="{91AE2B05-9E64-4D7A-8E79-DAEE96458523}" dt="2020-02-21T12:07:48.082" v="529"/>
          <ac:picMkLst>
            <pc:docMk/>
            <pc:sldMk cId="2082269945" sldId="287"/>
            <ac:picMk id="82" creationId="{CEC281F0-F175-4193-BC5C-29E589220F7F}"/>
          </ac:picMkLst>
        </pc:picChg>
        <pc:cxnChg chg="del">
          <ac:chgData name="Алмат Кайракбеков" userId="617def1006c1eb61" providerId="LiveId" clId="{91AE2B05-9E64-4D7A-8E79-DAEE96458523}" dt="2020-02-21T12:07:43.289" v="527" actId="478"/>
          <ac:cxnSpMkLst>
            <pc:docMk/>
            <pc:sldMk cId="2082269945" sldId="287"/>
            <ac:cxnSpMk id="20" creationId="{5672AD77-7238-48A9-A5DD-1EA25B342A4F}"/>
          </ac:cxnSpMkLst>
        </pc:cxnChg>
        <pc:cxnChg chg="del">
          <ac:chgData name="Алмат Кайракбеков" userId="617def1006c1eb61" providerId="LiveId" clId="{91AE2B05-9E64-4D7A-8E79-DAEE96458523}" dt="2020-02-21T12:07:43.289" v="527" actId="478"/>
          <ac:cxnSpMkLst>
            <pc:docMk/>
            <pc:sldMk cId="2082269945" sldId="287"/>
            <ac:cxnSpMk id="22" creationId="{918A89D4-E3E8-4D01-8840-043DA0491D1B}"/>
          </ac:cxnSpMkLst>
        </pc:cxnChg>
      </pc:sldChg>
      <pc:sldChg chg="modSp add mod">
        <pc:chgData name="Алмат Кайракбеков" userId="617def1006c1eb61" providerId="LiveId" clId="{91AE2B05-9E64-4D7A-8E79-DAEE96458523}" dt="2020-02-21T12:09:45.166" v="583" actId="1076"/>
        <pc:sldMkLst>
          <pc:docMk/>
          <pc:sldMk cId="3986923768" sldId="288"/>
        </pc:sldMkLst>
        <pc:spChg chg="mod">
          <ac:chgData name="Алмат Кайракбеков" userId="617def1006c1eb61" providerId="LiveId" clId="{91AE2B05-9E64-4D7A-8E79-DAEE96458523}" dt="2020-02-21T12:09:45.166" v="583" actId="1076"/>
          <ac:spMkLst>
            <pc:docMk/>
            <pc:sldMk cId="3986923768" sldId="288"/>
            <ac:spMk id="9" creationId="{1CF7E581-E8C8-4C13-9856-2ABF3A7DF2F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099"/>
          <c:y val="0.24689647319083849"/>
          <c:w val="0.83532152341079968"/>
          <c:h val="0.50040859270111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2060"/>
                        </a:solidFill>
                      </a:rPr>
                      <a:t>10,5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10.3</c:v>
                </c:pt>
                <c:pt idx="1">
                  <c:v>10.6</c:v>
                </c:pt>
                <c:pt idx="2">
                  <c:v>11.6</c:v>
                </c:pt>
                <c:pt idx="3">
                  <c:v>12.2</c:v>
                </c:pt>
                <c:pt idx="4">
                  <c:v>12.7</c:v>
                </c:pt>
                <c:pt idx="5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CE-4F7A-9787-C01091F4C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13868416"/>
        <c:axId val="-13871680"/>
      </c:barChart>
      <c:catAx>
        <c:axId val="-1386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871680"/>
        <c:crosses val="autoZero"/>
        <c:auto val="1"/>
        <c:lblAlgn val="ctr"/>
        <c:lblOffset val="100"/>
        <c:noMultiLvlLbl val="0"/>
      </c:catAx>
      <c:valAx>
        <c:axId val="-13871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86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433874536101812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915410365031902E-2"/>
          <c:y val="0.18535510192510771"/>
          <c:w val="0.9187756312100599"/>
          <c:h val="0.4503896754319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товарах</c:v>
                </c:pt>
                <c:pt idx="1">
                  <c:v>в работах и услугах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CC-4128-BBFF-18F8B7C6B4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товарах</c:v>
                </c:pt>
                <c:pt idx="1">
                  <c:v>в работах и услугах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19.399999999999999</c:v>
                </c:pt>
                <c:pt idx="1">
                  <c:v>49.2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CC-4128-BBFF-18F8B7C6B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-8668688"/>
        <c:axId val="-8673040"/>
      </c:barChart>
      <c:catAx>
        <c:axId val="-866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73040"/>
        <c:crosses val="autoZero"/>
        <c:auto val="1"/>
        <c:lblAlgn val="ctr"/>
        <c:lblOffset val="100"/>
        <c:noMultiLvlLbl val="0"/>
      </c:catAx>
      <c:valAx>
        <c:axId val="-8673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6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61857378165697E-2"/>
          <c:y val="0.84857016638278671"/>
          <c:w val="0.4700600899416979"/>
          <c:h val="0.11542708380088865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28575">
      <a:solidFill>
        <a:srgbClr val="002060"/>
      </a:solidFill>
      <a:prstDash val="sysDot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1.2492901760363429E-2"/>
          <c:y val="5.1004699993896119E-2"/>
          <c:w val="0.71318498602308855"/>
          <c:h val="0.809311176219251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Обязательства недропользователей по НИОКР, млрд. тенге
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5.7</c:v>
                </c:pt>
                <c:pt idx="1">
                  <c:v>5.6</c:v>
                </c:pt>
                <c:pt idx="2">
                  <c:v>7.8</c:v>
                </c:pt>
                <c:pt idx="3">
                  <c:v>9.3000000000000007</c:v>
                </c:pt>
                <c:pt idx="4">
                  <c:v>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Обязательства недропользователей по финансированию обучения казахстанских кадров, млрд. тенге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12.8</c:v>
                </c:pt>
                <c:pt idx="1">
                  <c:v>14.4</c:v>
                </c:pt>
                <c:pt idx="2">
                  <c:v>16.100000000000001</c:v>
                </c:pt>
                <c:pt idx="3">
                  <c:v>15.4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667600"/>
        <c:axId val="-8676848"/>
        <c:axId val="0"/>
      </c:bar3DChart>
      <c:catAx>
        <c:axId val="-866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-8676848"/>
        <c:crosses val="autoZero"/>
        <c:auto val="1"/>
        <c:lblAlgn val="ctr"/>
        <c:lblOffset val="100"/>
        <c:noMultiLvlLbl val="0"/>
      </c:catAx>
      <c:valAx>
        <c:axId val="-8676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86676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428858587798482"/>
          <c:y val="0.12211225050357076"/>
          <c:w val="0.26348526256632931"/>
          <c:h val="0.753355903751782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12700">
      <a:solidFill>
        <a:srgbClr val="002060"/>
      </a:solidFill>
      <a:prstDash val="dash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102"/>
          <c:y val="0.24689647319083852"/>
          <c:w val="0.83532152341079979"/>
          <c:h val="0.48183878225157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13.7</c:v>
                </c:pt>
                <c:pt idx="1">
                  <c:v>17.2</c:v>
                </c:pt>
                <c:pt idx="2">
                  <c:v>19.399999999999999</c:v>
                </c:pt>
                <c:pt idx="3">
                  <c:v>19.5</c:v>
                </c:pt>
                <c:pt idx="4">
                  <c:v>19.5</c:v>
                </c:pt>
                <c:pt idx="5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D-4A8D-9B16-78F9AC9D4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8671952"/>
        <c:axId val="-8680112"/>
      </c:barChart>
      <c:catAx>
        <c:axId val="-867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80112"/>
        <c:crosses val="autoZero"/>
        <c:auto val="1"/>
        <c:lblAlgn val="ctr"/>
        <c:lblOffset val="100"/>
        <c:noMultiLvlLbl val="0"/>
      </c:catAx>
      <c:valAx>
        <c:axId val="-8680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7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102"/>
          <c:y val="0.24689647319083852"/>
          <c:w val="0.83532152341079979"/>
          <c:h val="0.52620375742795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50000">
                  <a:schemeClr val="accent1">
                    <a:lumMod val="50000"/>
                    <a:shade val="67500"/>
                    <a:satMod val="11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28.5</c:v>
                </c:pt>
                <c:pt idx="1">
                  <c:v>31.6</c:v>
                </c:pt>
                <c:pt idx="2">
                  <c:v>33.299999999999997</c:v>
                </c:pt>
                <c:pt idx="3">
                  <c:v>31.3</c:v>
                </c:pt>
                <c:pt idx="4">
                  <c:v>33.1</c:v>
                </c:pt>
                <c:pt idx="5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35-473C-AC8E-8BA760369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8668144"/>
        <c:axId val="-8675216"/>
      </c:barChart>
      <c:catAx>
        <c:axId val="-866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75216"/>
        <c:crosses val="autoZero"/>
        <c:auto val="1"/>
        <c:lblAlgn val="ctr"/>
        <c:lblOffset val="100"/>
        <c:noMultiLvlLbl val="0"/>
      </c:catAx>
      <c:valAx>
        <c:axId val="-8675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6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102"/>
          <c:y val="0.24689647319083852"/>
          <c:w val="0.83532152341079979"/>
          <c:h val="0.53480214567023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2.7</c:v>
                </c:pt>
                <c:pt idx="1">
                  <c:v>2.9</c:v>
                </c:pt>
                <c:pt idx="2">
                  <c:v>3.1</c:v>
                </c:pt>
                <c:pt idx="3">
                  <c:v>3.15</c:v>
                </c:pt>
                <c:pt idx="4">
                  <c:v>3.19</c:v>
                </c:pt>
                <c:pt idx="5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B1-40B0-93C0-63510FF79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8667056"/>
        <c:axId val="-8675760"/>
      </c:barChart>
      <c:catAx>
        <c:axId val="-866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75760"/>
        <c:crosses val="autoZero"/>
        <c:auto val="1"/>
        <c:lblAlgn val="ctr"/>
        <c:lblOffset val="100"/>
        <c:noMultiLvlLbl val="0"/>
      </c:catAx>
      <c:valAx>
        <c:axId val="-867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6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102"/>
          <c:y val="0.24689647319083852"/>
          <c:w val="0.83532152341079979"/>
          <c:h val="0.53342911170524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46.4</c:v>
                </c:pt>
                <c:pt idx="1">
                  <c:v>52.9</c:v>
                </c:pt>
                <c:pt idx="2">
                  <c:v>55.5</c:v>
                </c:pt>
                <c:pt idx="3">
                  <c:v>55</c:v>
                </c:pt>
                <c:pt idx="4">
                  <c:v>56.4</c:v>
                </c:pt>
                <c:pt idx="5">
                  <c:v>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F5-486F-917C-E28287020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8679568"/>
        <c:axId val="-8677392"/>
      </c:barChart>
      <c:catAx>
        <c:axId val="-86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77392"/>
        <c:crosses val="autoZero"/>
        <c:auto val="1"/>
        <c:lblAlgn val="ctr"/>
        <c:lblOffset val="100"/>
        <c:noMultiLvlLbl val="0"/>
      </c:catAx>
      <c:valAx>
        <c:axId val="-8677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102"/>
          <c:y val="0.24689647319083852"/>
          <c:w val="0.83532152341079979"/>
          <c:h val="0.51760536918567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50000">
                  <a:schemeClr val="accent1">
                    <a:lumMod val="50000"/>
                    <a:shade val="67500"/>
                    <a:satMod val="11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0.82</c:v>
                </c:pt>
                <c:pt idx="1">
                  <c:v>1.1000000000000001</c:v>
                </c:pt>
                <c:pt idx="2">
                  <c:v>1.35</c:v>
                </c:pt>
                <c:pt idx="3">
                  <c:v>2.2999999999999998</c:v>
                </c:pt>
                <c:pt idx="4">
                  <c:v>2.4</c:v>
                </c:pt>
                <c:pt idx="5">
                  <c:v>3.15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29-4A21-9696-69C92BE1C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8671408"/>
        <c:axId val="-8674128"/>
      </c:barChart>
      <c:catAx>
        <c:axId val="-867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74128"/>
        <c:crosses val="autoZero"/>
        <c:auto val="1"/>
        <c:lblAlgn val="ctr"/>
        <c:lblOffset val="100"/>
        <c:noMultiLvlLbl val="0"/>
      </c:catAx>
      <c:valAx>
        <c:axId val="-867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7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102"/>
          <c:y val="0.24689647319083852"/>
          <c:w val="0.83532152341079979"/>
          <c:h val="0.53480214567023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21,7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6F-4C23-83CA-9F4E8E2AAF7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24.7</c:v>
                </c:pt>
                <c:pt idx="1">
                  <c:v>23.4</c:v>
                </c:pt>
                <c:pt idx="2">
                  <c:v>22.6</c:v>
                </c:pt>
                <c:pt idx="3">
                  <c:v>22.74</c:v>
                </c:pt>
                <c:pt idx="4">
                  <c:v>22.76</c:v>
                </c:pt>
                <c:pt idx="5">
                  <c:v>19.350000000000001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3A-4D6A-A7AE-75F41C6EF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8677936"/>
        <c:axId val="-8674672"/>
      </c:barChart>
      <c:catAx>
        <c:axId val="-867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74672"/>
        <c:crosses val="autoZero"/>
        <c:auto val="1"/>
        <c:lblAlgn val="ctr"/>
        <c:lblOffset val="100"/>
        <c:noMultiLvlLbl val="0"/>
      </c:catAx>
      <c:valAx>
        <c:axId val="-8674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7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102"/>
          <c:y val="0.24689647319083852"/>
          <c:w val="0.83532152341079979"/>
          <c:h val="0.54340053391251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92.3</c:v>
                </c:pt>
                <c:pt idx="1">
                  <c:v>97.9</c:v>
                </c:pt>
                <c:pt idx="2">
                  <c:v>103.2</c:v>
                </c:pt>
                <c:pt idx="3">
                  <c:v>104.2</c:v>
                </c:pt>
                <c:pt idx="4">
                  <c:v>105.1</c:v>
                </c:pt>
                <c:pt idx="5">
                  <c:v>105.2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BC-4983-A702-11EB6A09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8666512"/>
        <c:axId val="-8670320"/>
      </c:barChart>
      <c:catAx>
        <c:axId val="-866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70320"/>
        <c:crosses val="autoZero"/>
        <c:auto val="1"/>
        <c:lblAlgn val="ctr"/>
        <c:lblOffset val="100"/>
        <c:noMultiLvlLbl val="0"/>
      </c:catAx>
      <c:valAx>
        <c:axId val="-867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6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102"/>
          <c:y val="0.24689647319083852"/>
          <c:w val="0.83532152341079979"/>
          <c:h val="0.55922427643208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94.1</c:v>
                </c:pt>
                <c:pt idx="1">
                  <c:v>102.3</c:v>
                </c:pt>
                <c:pt idx="2">
                  <c:v>106.8</c:v>
                </c:pt>
                <c:pt idx="3">
                  <c:v>104.2</c:v>
                </c:pt>
                <c:pt idx="4">
                  <c:v>106</c:v>
                </c:pt>
                <c:pt idx="5">
                  <c:v>105.2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CB-4E89-8005-2A33C2861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86902880"/>
        <c:axId val="-2078669632"/>
      </c:barChart>
      <c:catAx>
        <c:axId val="-8690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2078669632"/>
        <c:crosses val="autoZero"/>
        <c:auto val="1"/>
        <c:lblAlgn val="ctr"/>
        <c:lblOffset val="100"/>
        <c:noMultiLvlLbl val="0"/>
      </c:catAx>
      <c:valAx>
        <c:axId val="-207866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90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099"/>
          <c:y val="0.24689647319083849"/>
          <c:w val="0.83532152341079968"/>
          <c:h val="0.46601503973200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2060"/>
                        </a:solidFill>
                      </a:rPr>
                      <a:t>15,1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17,1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14.5</c:v>
                </c:pt>
                <c:pt idx="1">
                  <c:v>14.9</c:v>
                </c:pt>
                <c:pt idx="2">
                  <c:v>16.39</c:v>
                </c:pt>
                <c:pt idx="3">
                  <c:v>17</c:v>
                </c:pt>
                <c:pt idx="4">
                  <c:v>17.12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C5-4290-99C6-ADA8A2C1C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13862432"/>
        <c:axId val="-13859168"/>
      </c:barChart>
      <c:catAx>
        <c:axId val="-138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859168"/>
        <c:crosses val="autoZero"/>
        <c:auto val="1"/>
        <c:lblAlgn val="ctr"/>
        <c:lblOffset val="100"/>
        <c:noMultiLvlLbl val="0"/>
      </c:catAx>
      <c:valAx>
        <c:axId val="-1385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86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1.2492901760363429E-2"/>
          <c:y val="4.7311827956989246E-2"/>
          <c:w val="0.78364565587734247"/>
          <c:h val="0.7737882764654417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бесхозных ЛЭП, км
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2350</c:v>
                </c:pt>
                <c:pt idx="1">
                  <c:v>1336</c:v>
                </c:pt>
                <c:pt idx="2">
                  <c:v>615</c:v>
                </c:pt>
                <c:pt idx="3">
                  <c:v>225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бесхозных КТП, шт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630</c:v>
                </c:pt>
                <c:pt idx="1">
                  <c:v>376</c:v>
                </c:pt>
                <c:pt idx="2">
                  <c:v>229</c:v>
                </c:pt>
                <c:pt idx="3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78679968"/>
        <c:axId val="-2078669088"/>
        <c:axId val="0"/>
      </c:bar3DChart>
      <c:catAx>
        <c:axId val="-207867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-2078669088"/>
        <c:crosses val="autoZero"/>
        <c:auto val="1"/>
        <c:lblAlgn val="ctr"/>
        <c:lblOffset val="100"/>
        <c:noMultiLvlLbl val="0"/>
      </c:catAx>
      <c:valAx>
        <c:axId val="-20786690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786799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065710695873412"/>
          <c:y val="0.20350757768182204"/>
          <c:w val="0.18630326410540965"/>
          <c:h val="0.5843826940987215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12700">
      <a:solidFill>
        <a:srgbClr val="002060"/>
      </a:solidFill>
      <a:prstDash val="dash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ru-RU" sz="1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Технологические</a:t>
            </a:r>
            <a:r>
              <a:rPr lang="ru-RU" sz="1100" b="1" baseline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нарушения</a:t>
            </a:r>
            <a:endParaRPr lang="ru-RU" sz="11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0384799243305612"/>
          <c:y val="2.38399607344525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182279977541423E-3"/>
          <c:y val="0.11319013813003956"/>
          <c:w val="0.99108174458865539"/>
          <c:h val="0.758715622851809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-3.9243787662062166E-3"/>
                  <c:y val="-0.15073016077204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4030</c:v>
                </c:pt>
                <c:pt idx="1">
                  <c:v>3996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2C-4EE7-868D-C96705639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-2078668544"/>
        <c:axId val="-2078678336"/>
      </c:barChart>
      <c:catAx>
        <c:axId val="-207866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2078678336"/>
        <c:crosses val="autoZero"/>
        <c:auto val="1"/>
        <c:lblAlgn val="ctr"/>
        <c:lblOffset val="100"/>
        <c:noMultiLvlLbl val="0"/>
      </c:catAx>
      <c:valAx>
        <c:axId val="-20786783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-2078668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Несоблюдение температурного графика тепловых сетей (количество</a:t>
            </a:r>
            <a:r>
              <a:rPr lang="ru-RU" sz="1100" baseline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отказов</a:t>
            </a: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0384799243305612"/>
          <c:y val="2.38399607344525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487575324124332E-3"/>
          <c:y val="0.11319013813003956"/>
          <c:w val="0.99108174458865539"/>
          <c:h val="0.758715622851809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2C-4EE7-868D-C967056395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2C-4EE7-868D-C96705639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670176"/>
        <c:axId val="-2078681056"/>
      </c:barChart>
      <c:catAx>
        <c:axId val="-207867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2078681056"/>
        <c:crosses val="autoZero"/>
        <c:auto val="1"/>
        <c:lblAlgn val="ctr"/>
        <c:lblOffset val="100"/>
        <c:noMultiLvlLbl val="0"/>
      </c:catAx>
      <c:valAx>
        <c:axId val="-20786810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-20786701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1.2492901760363429E-2"/>
          <c:y val="4.7311827956989246E-2"/>
          <c:w val="0.78364565587734247"/>
          <c:h val="0.7658656030830068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вырабатываемой э/э ВИЭ, млрд. кВтч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530</c:v>
                </c:pt>
                <c:pt idx="1">
                  <c:v>578</c:v>
                </c:pt>
                <c:pt idx="2">
                  <c:v>704</c:v>
                </c:pt>
                <c:pt idx="3">
                  <c:v>927</c:v>
                </c:pt>
                <c:pt idx="4">
                  <c:v>1100</c:v>
                </c:pt>
                <c:pt idx="5">
                  <c:v>1350</c:v>
                </c:pt>
                <c:pt idx="6">
                  <c:v>2400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ВИЭ в общем объеме э/э, %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8945755982104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8945755982104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1576259970174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3157625997018012E-3"/>
                  <c:y val="6.73400316339077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6315251994034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0.57999999999999996</c:v>
                </c:pt>
                <c:pt idx="1">
                  <c:v>0.62</c:v>
                </c:pt>
                <c:pt idx="2">
                  <c:v>0.77</c:v>
                </c:pt>
                <c:pt idx="3">
                  <c:v>1</c:v>
                </c:pt>
                <c:pt idx="4">
                  <c:v>1.08</c:v>
                </c:pt>
                <c:pt idx="5">
                  <c:v>1.26</c:v>
                </c:pt>
                <c:pt idx="6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78668000"/>
        <c:axId val="-2078667456"/>
        <c:axId val="0"/>
      </c:bar3DChart>
      <c:catAx>
        <c:axId val="-207866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-2078667456"/>
        <c:crosses val="autoZero"/>
        <c:auto val="1"/>
        <c:lblAlgn val="ctr"/>
        <c:lblOffset val="100"/>
        <c:noMultiLvlLbl val="0"/>
      </c:catAx>
      <c:valAx>
        <c:axId val="-20786674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78668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065710695873412"/>
          <c:y val="0.20350757768182204"/>
          <c:w val="0.22209741244014003"/>
          <c:h val="0.5843826940987215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12700">
      <a:solidFill>
        <a:srgbClr val="002060"/>
      </a:solidFill>
      <a:prstDash val="dash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492901760363429E-2"/>
          <c:y val="4.7311827956989246E-2"/>
          <c:w val="0.78364565587734247"/>
          <c:h val="0.78884932861653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Предельная цена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ВЭС</c:v>
                </c:pt>
                <c:pt idx="1">
                  <c:v>СЭС</c:v>
                </c:pt>
                <c:pt idx="2">
                  <c:v>ГЭС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22.68</c:v>
                </c:pt>
                <c:pt idx="1">
                  <c:v>29</c:v>
                </c:pt>
                <c:pt idx="2">
                  <c:v>15.48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Аукционная цена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ВЭС</c:v>
                </c:pt>
                <c:pt idx="1">
                  <c:v>СЭС</c:v>
                </c:pt>
                <c:pt idx="2">
                  <c:v>ГЭС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19.27</c:v>
                </c:pt>
                <c:pt idx="1">
                  <c:v>12.49</c:v>
                </c:pt>
                <c:pt idx="2">
                  <c:v>15.43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8680512"/>
        <c:axId val="-2078675072"/>
      </c:barChart>
      <c:catAx>
        <c:axId val="-207868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-2078675072"/>
        <c:crosses val="autoZero"/>
        <c:auto val="1"/>
        <c:lblAlgn val="ctr"/>
        <c:lblOffset val="100"/>
        <c:noMultiLvlLbl val="0"/>
      </c:catAx>
      <c:valAx>
        <c:axId val="-2078675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8680512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513140974827809"/>
          <c:y val="0.36292793563847997"/>
          <c:w val="0.2280051906263395"/>
          <c:h val="0.2289489900718931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12700">
      <a:solidFill>
        <a:srgbClr val="002060"/>
      </a:solidFill>
      <a:prstDash val="dash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17467248908287E-2"/>
          <c:y val="0.12187264377270557"/>
          <c:w val="0.94978165938864634"/>
          <c:h val="0.74157150364429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24689</c:v>
                </c:pt>
                <c:pt idx="1">
                  <c:v>23390</c:v>
                </c:pt>
                <c:pt idx="2">
                  <c:v>21699</c:v>
                </c:pt>
                <c:pt idx="3">
                  <c:v>22761</c:v>
                </c:pt>
                <c:pt idx="4">
                  <c:v>19350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69-48E8-BD8F-FFB11D4B16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8"/>
        <c:axId val="-2078666912"/>
        <c:axId val="-2078679424"/>
      </c:barChart>
      <c:catAx>
        <c:axId val="-20786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78679424"/>
        <c:crosses val="autoZero"/>
        <c:auto val="1"/>
        <c:lblAlgn val="ctr"/>
        <c:lblOffset val="100"/>
        <c:noMultiLvlLbl val="0"/>
      </c:catAx>
      <c:valAx>
        <c:axId val="-20786794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20786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52501378875045E-2"/>
          <c:y val="1.5021437925970828E-2"/>
          <c:w val="0.91809517189393319"/>
          <c:h val="0.869680472660109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33-499F-A331-8917B796B5A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33-499F-A331-8917B796B5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бумажном виде</c:v>
                </c:pt>
                <c:pt idx="1">
                  <c:v>В электронном виде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33-499F-A331-8917B796B5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</c:v>
                </c:pt>
                <c:pt idx="1">
                  <c:v>апрель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7220</c:v>
                </c:pt>
                <c:pt idx="1">
                  <c:v>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F8-4EB5-8589-FB17789DD0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</c:v>
                </c:pt>
                <c:pt idx="1">
                  <c:v>апрель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305</c:v>
                </c:pt>
                <c:pt idx="1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F8-4EB5-8589-FB17789DD0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78681600"/>
        <c:axId val="-2078674528"/>
      </c:barChart>
      <c:catAx>
        <c:axId val="-207868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2078674528"/>
        <c:crosses val="autoZero"/>
        <c:auto val="1"/>
        <c:lblAlgn val="ctr"/>
        <c:lblOffset val="100"/>
        <c:noMultiLvlLbl val="0"/>
      </c:catAx>
      <c:valAx>
        <c:axId val="-2078674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207868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099"/>
          <c:y val="0.24689647319083849"/>
          <c:w val="0.83532152341079968"/>
          <c:h val="0.48321181621656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2060"/>
                        </a:solidFill>
                      </a:rPr>
                      <a:t>71,5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67,5</a:t>
                    </a: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</c:v>
                </c:pt>
                <c:pt idx="1">
                  <c:v>69.8</c:v>
                </c:pt>
                <c:pt idx="2">
                  <c:v>72.5</c:v>
                </c:pt>
                <c:pt idx="3">
                  <c:v>70.5</c:v>
                </c:pt>
                <c:pt idx="4">
                  <c:v>72.2</c:v>
                </c:pt>
                <c:pt idx="5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E7-4334-BCBA-6BBF8484A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13870592"/>
        <c:axId val="-13869504"/>
      </c:barChart>
      <c:catAx>
        <c:axId val="-1387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869504"/>
        <c:crosses val="autoZero"/>
        <c:auto val="1"/>
        <c:lblAlgn val="ctr"/>
        <c:lblOffset val="100"/>
        <c:noMultiLvlLbl val="0"/>
      </c:catAx>
      <c:valAx>
        <c:axId val="-13869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87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0830989267099"/>
          <c:y val="0.24689647319083849"/>
          <c:w val="0.83532152341079968"/>
          <c:h val="0.46648896664299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(план)</c:v>
                </c:pt>
                <c:pt idx="4">
                  <c:v>2019 (факт)</c:v>
                </c:pt>
                <c:pt idx="5">
                  <c:v>2020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78</c:v>
                </c:pt>
                <c:pt idx="1">
                  <c:v>86.2</c:v>
                </c:pt>
                <c:pt idx="2">
                  <c:v>90.36</c:v>
                </c:pt>
                <c:pt idx="3">
                  <c:v>89</c:v>
                </c:pt>
                <c:pt idx="4">
                  <c:v>90.5</c:v>
                </c:pt>
                <c:pt idx="5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6B-4BCC-87C7-50F178B93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7"/>
        <c:axId val="-13867328"/>
        <c:axId val="-132795152"/>
      </c:barChart>
      <c:catAx>
        <c:axId val="-138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2795152"/>
        <c:crosses val="autoZero"/>
        <c:auto val="1"/>
        <c:lblAlgn val="ctr"/>
        <c:lblOffset val="100"/>
        <c:noMultiLvlLbl val="0"/>
      </c:catAx>
      <c:valAx>
        <c:axId val="-132795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86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00660707345512E-2"/>
          <c:y val="7.4216918675591423E-2"/>
          <c:w val="0.96579867858531054"/>
          <c:h val="0.80171610540045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нефти, млн.тонн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4-4879-842A-D41F912D44B4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34-4879-842A-D41F912D44B4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34-4879-842A-D41F912D44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80.8</c:v>
                </c:pt>
                <c:pt idx="1">
                  <c:v>79.5</c:v>
                </c:pt>
                <c:pt idx="2">
                  <c:v>78</c:v>
                </c:pt>
                <c:pt idx="3">
                  <c:v>86.2</c:v>
                </c:pt>
                <c:pt idx="4">
                  <c:v>90.36</c:v>
                </c:pt>
                <c:pt idx="5">
                  <c:v>90.5</c:v>
                </c:pt>
                <c:pt idx="6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434-4879-842A-D41F912D44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8669232"/>
        <c:axId val="-8676304"/>
      </c:barChart>
      <c:catAx>
        <c:axId val="-866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i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8676304"/>
        <c:crosses val="autoZero"/>
        <c:auto val="1"/>
        <c:lblAlgn val="ctr"/>
        <c:lblOffset val="100"/>
        <c:noMultiLvlLbl val="0"/>
      </c:catAx>
      <c:valAx>
        <c:axId val="-8676304"/>
        <c:scaling>
          <c:orientation val="minMax"/>
          <c:min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-8669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68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1.2492901760363429E-2"/>
          <c:y val="5.1004699993896119E-2"/>
          <c:w val="0.71318498602308855"/>
          <c:h val="0.809311176219251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Бензин, млн. тонн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3.9</c:v>
                </c:pt>
                <c:pt idx="1">
                  <c:v>4.5</c:v>
                </c:pt>
                <c:pt idx="2">
                  <c:v>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Дизель, млн. тонн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4.8</c:v>
                </c:pt>
                <c:pt idx="2">
                  <c:v>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Авиакеросин, млн. тонн*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0.38300000000000001</c:v>
                </c:pt>
                <c:pt idx="1">
                  <c:v>0.625</c:v>
                </c:pt>
                <c:pt idx="2" formatCode="0.0">
                  <c:v>0.60199999999999998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Мазут, млн. тонн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0.0</c:formatCode>
                <c:ptCount val="3"/>
                <c:pt idx="0">
                  <c:v>2.8123999999999998</c:v>
                </c:pt>
                <c:pt idx="1">
                  <c:v>2.7210000000000001</c:v>
                </c:pt>
                <c:pt idx="2" formatCode="General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Битум, млн. тонн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3726026524465506E-3"/>
                  <c:y val="-3.223442975517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58903978669827E-2"/>
                  <c:y val="-3.223442975517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58903978669827E-2"/>
                  <c:y val="-3.223442975517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0.6</c:v>
                </c:pt>
                <c:pt idx="1">
                  <c:v>0.67</c:v>
                </c:pt>
                <c:pt idx="2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672496"/>
        <c:axId val="-8670864"/>
        <c:axId val="0"/>
      </c:bar3DChart>
      <c:catAx>
        <c:axId val="-867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-8670864"/>
        <c:crosses val="autoZero"/>
        <c:auto val="1"/>
        <c:lblAlgn val="ctr"/>
        <c:lblOffset val="100"/>
        <c:noMultiLvlLbl val="0"/>
      </c:catAx>
      <c:valAx>
        <c:axId val="-86708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8672496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200">
                <a:latin typeface="+mn-lt"/>
                <a:cs typeface="Arial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latin typeface="+mn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585070575574971"/>
          <c:y val="0.28865678031347769"/>
          <c:w val="0.23099566437177305"/>
          <c:h val="0.55076668872031853"/>
        </c:manualLayout>
      </c:layout>
      <c:overlay val="0"/>
      <c:txPr>
        <a:bodyPr/>
        <a:lstStyle/>
        <a:p>
          <a:pPr>
            <a:defRPr sz="12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ln w="12700">
      <a:solidFill>
        <a:srgbClr val="002060"/>
      </a:solidFill>
      <a:prstDash val="dash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433874536101812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915410365031902E-2"/>
          <c:y val="0.18535510192510771"/>
          <c:w val="0.9187756312100599"/>
          <c:h val="0.4503896754319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товарах</c:v>
                </c:pt>
                <c:pt idx="1">
                  <c:v>в работах и услугах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F9-4F53-975D-9D67A7EF8E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товарах</c:v>
                </c:pt>
                <c:pt idx="1">
                  <c:v>в работах и услугах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F9-4F53-975D-9D67A7EF8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-8673584"/>
        <c:axId val="-8665968"/>
      </c:barChart>
      <c:catAx>
        <c:axId val="-8673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65968"/>
        <c:crosses val="autoZero"/>
        <c:auto val="1"/>
        <c:lblAlgn val="ctr"/>
        <c:lblOffset val="100"/>
        <c:noMultiLvlLbl val="0"/>
      </c:catAx>
      <c:valAx>
        <c:axId val="-866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7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61857378165697E-2"/>
          <c:y val="0.84857016638278671"/>
          <c:w val="0.4700600899416979"/>
          <c:h val="0.11542708380088865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28575">
      <a:solidFill>
        <a:srgbClr val="002060"/>
      </a:solidFill>
      <a:prstDash val="sysDot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433874536101812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915410365031902E-2"/>
          <c:y val="0.18535510192510771"/>
          <c:w val="0.9187756312100599"/>
          <c:h val="0.4503896754319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товарах</c:v>
                </c:pt>
                <c:pt idx="1">
                  <c:v>в работах и услугах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8E-434C-9090-92F8D6A84B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товарах</c:v>
                </c:pt>
                <c:pt idx="1">
                  <c:v>в работах и услугах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8E-434C-9090-92F8D6A84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-8665424"/>
        <c:axId val="-8678480"/>
      </c:barChart>
      <c:catAx>
        <c:axId val="-866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78480"/>
        <c:crosses val="autoZero"/>
        <c:auto val="1"/>
        <c:lblAlgn val="ctr"/>
        <c:lblOffset val="100"/>
        <c:noMultiLvlLbl val="0"/>
      </c:catAx>
      <c:valAx>
        <c:axId val="-8678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6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61857378165697E-2"/>
          <c:y val="0.84857016638278671"/>
          <c:w val="0.4700600899416979"/>
          <c:h val="0.11542708380088865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28575">
      <a:solidFill>
        <a:srgbClr val="002060"/>
      </a:solidFill>
      <a:prstDash val="sysDot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433874536101812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915410365031902E-2"/>
          <c:y val="0.18535510192510771"/>
          <c:w val="0.9187756312100599"/>
          <c:h val="0.4503896754319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товарах</c:v>
                </c:pt>
                <c:pt idx="1">
                  <c:v>в работах и услугах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DF-4E39-A8E6-F385B449D6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товарах</c:v>
                </c:pt>
                <c:pt idx="1">
                  <c:v>в работах и услугах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DF-4E39-A8E6-F385B449D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-8664880"/>
        <c:axId val="-8679024"/>
      </c:barChart>
      <c:catAx>
        <c:axId val="-866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8679024"/>
        <c:crosses val="autoZero"/>
        <c:auto val="1"/>
        <c:lblAlgn val="ctr"/>
        <c:lblOffset val="100"/>
        <c:noMultiLvlLbl val="0"/>
      </c:catAx>
      <c:valAx>
        <c:axId val="-8679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66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61857378165697E-2"/>
          <c:y val="0.84857016638278671"/>
          <c:w val="0.4700600899416979"/>
          <c:h val="0.11542708380088865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28575">
      <a:solidFill>
        <a:srgbClr val="002060"/>
      </a:solidFill>
      <a:prstDash val="sysDot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0.64582</cdr:x>
      <cdr:y>0.27102</cdr:y>
    </cdr:from>
    <cdr:to>
      <cdr:x>0.85872</cdr:x>
      <cdr:y>0.87237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090006" y="707905"/>
          <a:ext cx="688975" cy="15706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x-none"/>
          </a:defPPr>
          <a:lvl1pPr marL="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0.40153</cdr:x>
      <cdr:y>0.22447</cdr:y>
    </cdr:from>
    <cdr:to>
      <cdr:x>0.6213</cdr:x>
      <cdr:y>0.27102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299424" y="586306"/>
          <a:ext cx="711207" cy="12159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50000"/>
            </a:schemeClr>
          </a:solidFill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0.41895</cdr:x>
      <cdr:y>0.1059</cdr:y>
    </cdr:from>
    <cdr:to>
      <cdr:x>0.60732</cdr:x>
      <cdr:y>0.23532</cdr:y>
    </cdr:to>
    <cdr:sp macro="" textlink="">
      <cdr:nvSpPr>
        <cdr:cNvPr id="8" name="Заголовок 117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355813" y="276602"/>
          <a:ext cx="609599" cy="338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68580" tIns="34290" rIns="68580" bIns="34290" rtlCol="0" anchor="ctr">
          <a:normAutofit/>
        </a:bodyPr>
        <a:lstStyle xmlns:a="http://schemas.openxmlformats.org/drawingml/2006/main">
          <a:lvl1pPr algn="l" defTabSz="685800" rtl="0" eaLnBrk="1" latinLnBrk="0" hangingPunct="1">
            <a:lnSpc>
              <a:spcPct val="90000"/>
            </a:lnSpc>
            <a:spcBef>
              <a:spcPct val="0"/>
            </a:spcBef>
            <a:buNone/>
            <a:defRPr sz="33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1,3%</a:t>
          </a:r>
          <a:endParaRPr lang="ru-RU" sz="1100" b="1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0.41894</cdr:x>
      <cdr:y>0.30678</cdr:y>
    </cdr:from>
    <cdr:to>
      <cdr:x>0.6333</cdr:x>
      <cdr:y>0.39082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355766" y="806494"/>
          <a:ext cx="693700" cy="22093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50000"/>
            </a:schemeClr>
          </a:solidFill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596" cy="497976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745" y="1"/>
            <a:ext cx="2943596" cy="497976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ECABCEBF-7C27-44BD-8CAB-DC0BC0110076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1537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713ED8E2-DCC4-4481-94D1-B57C4DFA29E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380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1937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DFC23-47DE-4463-89E0-8052A478555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6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ED8E2-DCC4-4481-94D1-B57C4DFA29EE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359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9238" y="8080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6804" name="Номер слайда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538" indent="-2852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0828" indent="-2281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160" indent="-2281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3491" indent="-2281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CD0909-B76F-481A-878D-9B686807504F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1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64A9C-1168-4FA0-BDC9-039F525CCF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7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1254125"/>
            <a:ext cx="6015037" cy="3384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9067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48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73" indent="-285720" defTabSz="91748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81" indent="-228576" defTabSz="91748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34" indent="-228576" defTabSz="91748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87" indent="-228576" defTabSz="91748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40" indent="-228576" defTabSz="91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92" indent="-228576" defTabSz="91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45" indent="-228576" defTabSz="91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98" indent="-228576" defTabSz="91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56408AF-36E1-4D4C-A03F-2C6653F0E67A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1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A0D55C-CCC2-42E8-817B-AFBB09357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513F3E-3274-4098-8F25-C1CF761A8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6DC596-69FC-4559-BE3D-CFD341F2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9DA5AD-E2FB-4788-8978-34435345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8214E8-5AEF-42EB-B21C-927BE70B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670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2F0F1C-8B6A-489D-AB8F-A7DA0258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B5C039-BED1-49F3-A776-097BD22F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40BB5B-FB79-436A-AF05-57D6C27F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434B64-AB4A-4723-B68F-5DBD861F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2ED56D-7E89-4EBB-AB60-805B2E5C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79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B2C4F2-B7A3-48B5-9B6D-29892DE21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D59FEC-0865-45BA-A3A8-8D503BEDE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8109AB-2145-4855-99F0-26679568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87E4ED-144A-42EE-A588-DE4BD0B4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6D3A11-3F00-4249-AD9B-467AA13A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080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287338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4867275"/>
            <a:ext cx="9144000" cy="287338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691102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Группа 21"/>
          <p:cNvGrpSpPr>
            <a:grpSpLocks/>
          </p:cNvGrpSpPr>
          <p:nvPr userDrawn="1"/>
        </p:nvGrpSpPr>
        <p:grpSpPr bwMode="auto">
          <a:xfrm>
            <a:off x="463550" y="2947989"/>
            <a:ext cx="971550" cy="1851025"/>
            <a:chOff x="464265" y="2731224"/>
            <a:chExt cx="970344" cy="1850030"/>
          </a:xfrm>
        </p:grpSpPr>
        <p:sp>
          <p:nvSpPr>
            <p:cNvPr id="5" name="Graphic 1">
              <a:extLst/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Graphic 1">
              <a:extLst/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Graphic 1">
              <a:extLst/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Graphic 1">
              <a:extLst/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>
              <a:extLst/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>
              <a:extLst/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>
              <a:extLst/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>
              <a:extLst/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744" descr="ÐÐ°ÑÑÐ¸Ð½ÐºÐ¸ Ð¿Ð¾ Ð·Ð°Ð¿ÑÐ¾ÑÑ Ð³ÐµÑÐ± ÐºÐ°Ð·Ð°ÑÑÑÐ°Ð½Ð° png">
            <a:extLst/>
          </p:cNvPr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14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14" name="Группа 29"/>
          <p:cNvGrpSpPr>
            <a:grpSpLocks/>
          </p:cNvGrpSpPr>
          <p:nvPr userDrawn="1"/>
        </p:nvGrpSpPr>
        <p:grpSpPr bwMode="auto">
          <a:xfrm>
            <a:off x="463550" y="315914"/>
            <a:ext cx="971550" cy="1392237"/>
            <a:chOff x="464265" y="499361"/>
            <a:chExt cx="970344" cy="1391523"/>
          </a:xfrm>
        </p:grpSpPr>
        <p:sp>
          <p:nvSpPr>
            <p:cNvPr id="15" name="Graphic 1">
              <a:extLst/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raphic 1">
              <a:extLst/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raphic 1">
              <a:extLst/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raphic 1">
              <a:extLst/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>
              <a:extLst/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>
              <a:extLst/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02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07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88387D-E71B-4520-B523-590B69A1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8047BF-A085-47C1-B47F-13C600983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ADAC3D-FF34-437A-BF0A-E76476BA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EC9D66-7313-4943-B1C0-DBD643EA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9BA6D2-23BB-46D3-B7A4-227F38BE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74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853DAD-9A89-42B6-972C-03CC278F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2E6F29-0BBE-4961-A67D-47AFB1708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FDFA2A-DE22-4928-A2A8-D69F220A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5C3CEC-167E-4C97-8BA8-0E88BFA2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06A168-F41B-461E-8ECB-675CD782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790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008900-6B33-4B31-B8E2-C3B29120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AE9DF1-BF64-4B5A-8CBA-F18B1A036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06417C4-4F67-4FDE-828F-46A327CB3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1047EB-8762-4C37-80BB-BEB00EE5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F93720-8971-46EC-8EDE-47433594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3138FF-1819-47C3-9276-AD26B018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716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1E301-41A0-4A7A-8BBE-35C7838D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DB785F-E581-4915-869C-00A0FECD7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F1E034-A72A-4FC6-B746-122EFEAE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BF216B-E4DA-4394-AF5F-D80C66EB3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7706A9E-CFF7-4E36-AB0F-0EE5EC5A4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552CA4D-E9F6-4DB0-8E38-895C18CC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60EF6A0-3B90-4D9C-95F2-3648B8FB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6CEDC3F-DFCA-40C6-AB52-EE808D0A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88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E53B3D-E7FD-4556-974B-E5151CEA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49811EF-07B3-4B89-922E-8B534511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2A1AF52-4C6C-425A-8018-A86F6AF6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CAF51E-B25E-43D1-A0C2-152E2A7C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533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CA5E89-99B7-449A-8B34-66CE2F57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7807A75-E659-4C75-8EBB-63580F8F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9CFB89-701F-4C78-9260-96FD16F1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239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A68274-8558-4F49-BFAE-313F14DF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A2F936-73A4-4172-9236-30A9A202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90D85B-19A2-4453-8727-81D3E3727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9FD0B8-B052-4D6D-8A78-27F592911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1DBDD0-E051-4460-A426-0DE6B5D2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1B0AD8-64CC-44B5-9947-EE924292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59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E7327-2048-43C2-8B67-611E044C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2DF4853-5E50-4CAB-A2EA-95EFB8466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EEB745-15A2-4D09-8DF0-DBD1E5CDF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7F1EC7-05DF-42CD-AA54-900CD169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15F0CC-6447-4547-AE5B-8CFD34CF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117AD9-686B-4FA8-B365-1708CAE5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021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F05BC-765B-4ECC-85FE-22D15B92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7DF617-836F-49D5-ABD9-952E259E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51CFEA-A259-46F7-8959-6AE14A6AA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F226-2222-459D-B2EC-1F2039B9A967}" type="datetimeFigureOut">
              <a:rPr lang="x-none" smtClean="0"/>
              <a:pPr/>
              <a:t>04.06.2020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A7B7DD-80E6-4698-A7C7-37653E988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7E3E7D-1375-419C-B97D-8079064C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2734E-9A37-4012-BCB2-988D432149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308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17.xml"/><Relationship Id="rId7" Type="http://schemas.openxmlformats.org/officeDocument/2006/relationships/image" Target="../media/image2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5" Type="http://schemas.openxmlformats.org/officeDocument/2006/relationships/image" Target="../media/image30.png"/><Relationship Id="rId4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chart" Target="../charts/chart13.xml"/><Relationship Id="rId12" Type="http://schemas.openxmlformats.org/officeDocument/2006/relationships/image" Target="../media/image20.sv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chart" Target="../charts/chart15.xml"/><Relationship Id="rId10" Type="http://schemas.openxmlformats.org/officeDocument/2006/relationships/image" Target="../media/image18.svg"/><Relationship Id="rId4" Type="http://schemas.openxmlformats.org/officeDocument/2006/relationships/chart" Target="../charts/chart14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0" y="3474889"/>
            <a:ext cx="2586041" cy="14971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80" y="3474889"/>
            <a:ext cx="555426" cy="748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80" y="1800221"/>
            <a:ext cx="2586041" cy="1497180"/>
          </a:xfrm>
          <a:prstGeom prst="rect">
            <a:avLst/>
          </a:prstGeom>
        </p:spPr>
      </p:pic>
      <p:sp>
        <p:nvSpPr>
          <p:cNvPr id="33" name="Прямоугольный треугольник 32"/>
          <p:cNvSpPr/>
          <p:nvPr/>
        </p:nvSpPr>
        <p:spPr>
          <a:xfrm flipH="1">
            <a:off x="3286117" y="1785933"/>
            <a:ext cx="1571636" cy="2022817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00727" y="4290248"/>
            <a:ext cx="1928794" cy="357190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 </a:t>
            </a:r>
            <a:r>
              <a:rPr lang="kk-KZ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Нур-Султан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 мая 2020 года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57753" y="1785933"/>
            <a:ext cx="4286248" cy="20228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ый треугольник 33"/>
          <p:cNvSpPr/>
          <p:nvPr/>
        </p:nvSpPr>
        <p:spPr>
          <a:xfrm rot="10800000" flipH="1">
            <a:off x="3283918" y="3805246"/>
            <a:ext cx="716579" cy="909626"/>
          </a:xfrm>
          <a:prstGeom prst="rtTriangle">
            <a:avLst/>
          </a:prstGeom>
          <a:solidFill>
            <a:srgbClr val="00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46316" y="2170618"/>
            <a:ext cx="4797685" cy="110799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Отчет Министра </a:t>
            </a:r>
          </a:p>
          <a:p>
            <a:pPr algn="ctr"/>
            <a:r>
              <a:rPr lang="ru-RU" sz="3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перед населением </a:t>
            </a:r>
            <a:endParaRPr lang="ru-RU" sz="33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flipH="1">
            <a:off x="5286380" y="4305312"/>
            <a:ext cx="214314" cy="357190"/>
          </a:xfrm>
          <a:prstGeom prst="rtTriangle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7429520" y="4291025"/>
            <a:ext cx="214314" cy="357190"/>
          </a:xfrm>
          <a:prstGeom prst="rtTriangle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ый треугольник 41"/>
          <p:cNvSpPr/>
          <p:nvPr/>
        </p:nvSpPr>
        <p:spPr>
          <a:xfrm flipV="1">
            <a:off x="7429520" y="4648214"/>
            <a:ext cx="214314" cy="207171"/>
          </a:xfrm>
          <a:prstGeom prst="rtTriangle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ый треугольник 42"/>
          <p:cNvSpPr/>
          <p:nvPr/>
        </p:nvSpPr>
        <p:spPr>
          <a:xfrm flipV="1">
            <a:off x="7429520" y="4650596"/>
            <a:ext cx="214314" cy="207171"/>
          </a:xfrm>
          <a:prstGeom prst="rtTriangle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ый треугольник 43"/>
          <p:cNvSpPr/>
          <p:nvPr/>
        </p:nvSpPr>
        <p:spPr>
          <a:xfrm flipV="1">
            <a:off x="7429520" y="4650596"/>
            <a:ext cx="214314" cy="207171"/>
          </a:xfrm>
          <a:prstGeom prst="rtTriangle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ый треугольник 44"/>
          <p:cNvSpPr/>
          <p:nvPr/>
        </p:nvSpPr>
        <p:spPr>
          <a:xfrm flipH="1" flipV="1">
            <a:off x="5272093" y="4664883"/>
            <a:ext cx="214314" cy="207171"/>
          </a:xfrm>
          <a:prstGeom prst="rtTriangle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ый треугольник 45"/>
          <p:cNvSpPr/>
          <p:nvPr/>
        </p:nvSpPr>
        <p:spPr>
          <a:xfrm flipH="1" flipV="1">
            <a:off x="5286380" y="4664883"/>
            <a:ext cx="214314" cy="207171"/>
          </a:xfrm>
          <a:prstGeom prst="rtTriangle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ый треугольник 46"/>
          <p:cNvSpPr/>
          <p:nvPr/>
        </p:nvSpPr>
        <p:spPr>
          <a:xfrm flipH="1" flipV="1">
            <a:off x="5300668" y="4664883"/>
            <a:ext cx="214314" cy="207171"/>
          </a:xfrm>
          <a:prstGeom prst="rtTriangle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1" y="157146"/>
            <a:ext cx="2586041" cy="1500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80" y="157146"/>
            <a:ext cx="2593178" cy="1500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1" y="1800221"/>
            <a:ext cx="2586041" cy="149718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2300288" y="0"/>
            <a:ext cx="3857625" cy="5143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2286000" y="85725"/>
            <a:ext cx="3714750" cy="491491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271713" y="185737"/>
            <a:ext cx="3714750" cy="491491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бедренный треугольник 27"/>
          <p:cNvSpPr/>
          <p:nvPr/>
        </p:nvSpPr>
        <p:spPr>
          <a:xfrm rot="10800000">
            <a:off x="0" y="28564"/>
            <a:ext cx="1164403" cy="164306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>
            <a:off x="4769822" y="889393"/>
            <a:ext cx="685799" cy="82153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2300288" y="4486298"/>
            <a:ext cx="473691" cy="60007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2926731" y="3877753"/>
            <a:ext cx="342899" cy="41076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33" y="371464"/>
            <a:ext cx="1107242" cy="1107242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5379250" y="295813"/>
            <a:ext cx="2864658" cy="120032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энергетики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627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FD133B-0DD7-4F81-B377-89C1BCDF59A6}"/>
              </a:ext>
            </a:extLst>
          </p:cNvPr>
          <p:cNvSpPr/>
          <p:nvPr/>
        </p:nvSpPr>
        <p:spPr>
          <a:xfrm>
            <a:off x="292207" y="3797720"/>
            <a:ext cx="2493856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ru-RU" sz="1100" dirty="0"/>
              <a:t>газификация 171 населенных пунктов вдоль трассы 1 этапа</a:t>
            </a:r>
          </a:p>
          <a:p>
            <a:pPr marL="214313" indent="-214313" algn="just">
              <a:buFont typeface="Arial" pitchFamily="34" charset="0"/>
              <a:buChar char="•"/>
              <a:defRPr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улучшение экологии г. </a:t>
            </a: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Нур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-Султан и населенных пунктов вдоль трассы МГ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D6BAB96-E813-44DE-9838-0E5B2CFD8DCE}"/>
              </a:ext>
            </a:extLst>
          </p:cNvPr>
          <p:cNvSpPr/>
          <p:nvPr/>
        </p:nvSpPr>
        <p:spPr>
          <a:xfrm>
            <a:off x="3242326" y="4177661"/>
            <a:ext cx="2344087" cy="7040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г.  </a:t>
            </a: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Нур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-Султан – 535,7 тыс.</a:t>
            </a:r>
          </a:p>
          <a:p>
            <a:pPr marL="214313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Карагандинская обл.- 939,5 тыс. </a:t>
            </a:r>
          </a:p>
          <a:p>
            <a:pPr marL="214313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Акмолинская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 обл. – 61 тыс.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156EB0F-496E-4F96-8BB7-DA60930F1EC1}"/>
              </a:ext>
            </a:extLst>
          </p:cNvPr>
          <p:cNvSpPr/>
          <p:nvPr/>
        </p:nvSpPr>
        <p:spPr>
          <a:xfrm>
            <a:off x="5771214" y="2863382"/>
            <a:ext cx="3088136" cy="20313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100" b="1" dirty="0"/>
              <a:t>Статус: </a:t>
            </a:r>
            <a:r>
              <a:rPr lang="ru-RU" sz="1100" dirty="0"/>
              <a:t>Завершено строительство и введен в эксплуатацию магистральный газопровод </a:t>
            </a:r>
            <a:r>
              <a:rPr lang="ru-RU" sz="1100" b="1" dirty="0"/>
              <a:t>Финансирование: </a:t>
            </a:r>
          </a:p>
          <a:p>
            <a:pPr marL="214313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ru-RU" sz="1100" dirty="0"/>
              <a:t>80,3 млрд </a:t>
            </a:r>
            <a:r>
              <a:rPr lang="ru-RU" sz="1100" dirty="0" err="1"/>
              <a:t>тг</a:t>
            </a:r>
            <a:r>
              <a:rPr lang="ru-RU" sz="1100" dirty="0"/>
              <a:t> (АО «</a:t>
            </a:r>
            <a:r>
              <a:rPr lang="ru-RU" sz="1100" dirty="0" err="1"/>
              <a:t>Самұрық-Қазына</a:t>
            </a:r>
            <a:r>
              <a:rPr lang="ru-RU" sz="1100" dirty="0"/>
              <a:t>» и АО «</a:t>
            </a:r>
            <a:r>
              <a:rPr lang="ru-RU" sz="1100" dirty="0" err="1"/>
              <a:t>Байтерек</a:t>
            </a:r>
            <a:r>
              <a:rPr lang="ru-RU" sz="1100" dirty="0"/>
              <a:t>»); </a:t>
            </a:r>
          </a:p>
          <a:p>
            <a:pPr marL="214313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ru-RU" sz="1100" dirty="0"/>
              <a:t>102 млрд. </a:t>
            </a:r>
            <a:r>
              <a:rPr lang="ru-RU" sz="1100" dirty="0" err="1"/>
              <a:t>тг</a:t>
            </a:r>
            <a:r>
              <a:rPr lang="ru-RU" sz="1100" dirty="0"/>
              <a:t> (Евразийский Банк Развития и АО «Банк Развития Казахстана»); </a:t>
            </a:r>
          </a:p>
          <a:p>
            <a:pPr marL="214313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ru-RU" sz="1100" dirty="0"/>
              <a:t>85 млрд. </a:t>
            </a:r>
            <a:r>
              <a:rPr lang="ru-RU" sz="1100" dirty="0" err="1"/>
              <a:t>тг</a:t>
            </a:r>
            <a:r>
              <a:rPr lang="ru-RU" sz="1100" dirty="0"/>
              <a:t> облигации АО «ЕНПФ» </a:t>
            </a:r>
          </a:p>
          <a:p>
            <a:pPr>
              <a:spcAft>
                <a:spcPts val="450"/>
              </a:spcAft>
            </a:pPr>
            <a:r>
              <a:rPr lang="ru-RU" sz="1100" b="1" dirty="0"/>
              <a:t>Генеральный подрядчик: </a:t>
            </a:r>
            <a:r>
              <a:rPr lang="ru-RU" sz="1100" dirty="0"/>
              <a:t>АО НГСК «</a:t>
            </a:r>
            <a:r>
              <a:rPr lang="ru-RU" sz="1100" dirty="0" err="1"/>
              <a:t>КазСтройСервис</a:t>
            </a:r>
            <a:r>
              <a:rPr lang="ru-RU" sz="1100" dirty="0"/>
              <a:t>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06" y="3611152"/>
            <a:ext cx="2744982" cy="1352272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48422" y="3873054"/>
            <a:ext cx="2437991" cy="1093083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49533" y="2717509"/>
            <a:ext cx="3139237" cy="2261249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7726A09-E073-4004-9D20-E30306134E22}"/>
              </a:ext>
            </a:extLst>
          </p:cNvPr>
          <p:cNvSpPr/>
          <p:nvPr/>
        </p:nvSpPr>
        <p:spPr>
          <a:xfrm>
            <a:off x="512568" y="3406191"/>
            <a:ext cx="2187770" cy="40780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СОЦИАЛЬНО-ЭКОНОМИЧЕСКИЙ ЭФФЕКТ</a:t>
            </a:r>
            <a:endParaRPr lang="x-none" sz="1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CDFCCF7-2571-489D-82A5-8B7DBFB491FA}"/>
              </a:ext>
            </a:extLst>
          </p:cNvPr>
          <p:cNvSpPr/>
          <p:nvPr/>
        </p:nvSpPr>
        <p:spPr>
          <a:xfrm>
            <a:off x="3356626" y="3596055"/>
            <a:ext cx="2080804" cy="577081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ОХВАТ ГАЗИФИКАЦИЕЙ ДО 2030 ГОДА  – БОЛЕЕ 1,536 МЛН. НАСЕЛЕНИЯ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FD55B3C-74E7-4234-86ED-BEE5803C957E}"/>
              </a:ext>
            </a:extLst>
          </p:cNvPr>
          <p:cNvSpPr/>
          <p:nvPr/>
        </p:nvSpPr>
        <p:spPr>
          <a:xfrm>
            <a:off x="6229350" y="2602092"/>
            <a:ext cx="2175753" cy="238527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СДЕЛАНО ПО 1 ЭТАПУ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МАГИСТРАЛЬНЫЙ ГАЗОПРОВОД «САРЫАРКА»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511"/>
              </p:ext>
            </p:extLst>
          </p:nvPr>
        </p:nvGraphicFramePr>
        <p:xfrm>
          <a:off x="5749531" y="568325"/>
          <a:ext cx="3139238" cy="182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619"/>
                <a:gridCol w="1569619"/>
              </a:tblGrid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Схема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Этап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Объект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МГ 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Кызылорда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</a:rPr>
                        <a:t>Нур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-Султан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Срок строительства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 г.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Стоимость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267,3 млрд.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тг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Протяженность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1061,3 км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6030D8AC-1A8A-4B68-85AF-AFD4E208EAAF}"/>
              </a:ext>
            </a:extLst>
          </p:cNvPr>
          <p:cNvCxnSpPr>
            <a:cxnSpLocks/>
          </p:cNvCxnSpPr>
          <p:nvPr/>
        </p:nvCxnSpPr>
        <p:spPr>
          <a:xfrm>
            <a:off x="7851834" y="712902"/>
            <a:ext cx="438733" cy="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06" y="556825"/>
            <a:ext cx="5345307" cy="2785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6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Текст 2"/>
          <p:cNvSpPr txBox="1">
            <a:spLocks/>
          </p:cNvSpPr>
          <p:nvPr/>
        </p:nvSpPr>
        <p:spPr>
          <a:xfrm>
            <a:off x="4499372" y="2162830"/>
            <a:ext cx="4536281" cy="13344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lvl1pPr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47688" indent="-27305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22325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6963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71600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28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86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43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004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5B9BD5"/>
              </a:buClr>
              <a:buSzPct val="76000"/>
              <a:defRPr/>
            </a:pPr>
            <a:endParaRPr lang="kk-KZ" altLang="ru-RU" sz="12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Текст 2"/>
          <p:cNvSpPr txBox="1">
            <a:spLocks/>
          </p:cNvSpPr>
          <p:nvPr/>
        </p:nvSpPr>
        <p:spPr>
          <a:xfrm>
            <a:off x="189310" y="2162830"/>
            <a:ext cx="4268390" cy="13344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lvl1pPr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47688" indent="-27305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22325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6963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71600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28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86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43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004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5B9BD5"/>
              </a:buClr>
              <a:buSzPct val="76000"/>
              <a:defRPr/>
            </a:pPr>
            <a:endParaRPr lang="kk-KZ" altLang="ru-RU" sz="12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Текст 2"/>
          <p:cNvSpPr txBox="1">
            <a:spLocks/>
          </p:cNvSpPr>
          <p:nvPr/>
        </p:nvSpPr>
        <p:spPr>
          <a:xfrm>
            <a:off x="4499373" y="769277"/>
            <a:ext cx="4536281" cy="13344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lvl1pPr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47688" indent="-27305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22325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6963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71600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28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86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43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004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5B9BD5"/>
              </a:buClr>
              <a:buSzPct val="76000"/>
              <a:defRPr/>
            </a:pPr>
            <a:endParaRPr lang="kk-KZ" altLang="ru-RU" sz="12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189310" y="769277"/>
            <a:ext cx="4268390" cy="13344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lvl1pPr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47688" indent="-27305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22325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6963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71600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28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86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43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004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5B9BD5"/>
              </a:buClr>
              <a:buSzPct val="76000"/>
              <a:defRPr/>
            </a:pPr>
            <a:endParaRPr lang="kk-KZ" altLang="ru-RU" sz="1200" b="1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189310" y="428715"/>
            <a:ext cx="4268390" cy="3005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lvl1pPr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47688" indent="-27305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22325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6963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71600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28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86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43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004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5B9BD5"/>
              </a:buClr>
              <a:buSzPct val="76000"/>
              <a:defRPr/>
            </a:pPr>
            <a:r>
              <a:rPr lang="kk-KZ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Проекты на стадии строительства </a:t>
            </a: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4499373" y="428715"/>
            <a:ext cx="4536281" cy="3005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lvl1pPr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47688" indent="-27305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22325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6963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71600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28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86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43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004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5B9BD5"/>
              </a:buClr>
              <a:buSzPct val="76000"/>
              <a:defRPr/>
            </a:pPr>
            <a:r>
              <a:rPr lang="kk-KZ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Проекты на стадии проектирования </a:t>
            </a:r>
          </a:p>
        </p:txBody>
      </p:sp>
      <p:sp>
        <p:nvSpPr>
          <p:cNvPr id="21" name="Прямоугольник 41"/>
          <p:cNvSpPr>
            <a:spLocks noChangeArrowheads="1"/>
          </p:cNvSpPr>
          <p:nvPr/>
        </p:nvSpPr>
        <p:spPr bwMode="auto">
          <a:xfrm>
            <a:off x="194073" y="2162829"/>
            <a:ext cx="4277915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Производство порошкового полипропилена и МТБЭ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Заказчик: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ТОО «ШХК»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Стоимость: 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$ 0,06 млрд.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Мощность: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80 тыс. тонн/год порошкового полипропилена и 60 тыс. тонн/год МТБЭ.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Ведутся 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СМР, 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выполнены на 30 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%.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Срок 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завершения строительства – 2021 год.</a:t>
            </a:r>
          </a:p>
        </p:txBody>
      </p:sp>
      <p:sp>
        <p:nvSpPr>
          <p:cNvPr id="22" name="Прямоугольник 44"/>
          <p:cNvSpPr>
            <a:spLocks noChangeArrowheads="1"/>
          </p:cNvSpPr>
          <p:nvPr/>
        </p:nvSpPr>
        <p:spPr bwMode="auto">
          <a:xfrm>
            <a:off x="4516042" y="2162829"/>
            <a:ext cx="4469606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Производство метанола и </a:t>
            </a:r>
            <a:r>
              <a:rPr lang="kk-KZ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олефинов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Заказчик: </a:t>
            </a: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WestGasOil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Pte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LTD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Стоимость: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$ 1,8 млрд.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Мощность: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300 тыс. тонн/год метанола и 600 тыс. тонн/год олефинов (пропилен, этилен)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Разрабатывается ТЭО.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Начало строительства – 2021 год. 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970360" y="4006617"/>
            <a:ext cx="319088" cy="18097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866">
              <a:defRPr/>
            </a:pPr>
            <a:endParaRPr lang="ru-RU" sz="1800"/>
          </a:p>
        </p:txBody>
      </p:sp>
      <p:sp>
        <p:nvSpPr>
          <p:cNvPr id="31" name="Стрелка вниз 30"/>
          <p:cNvSpPr/>
          <p:nvPr/>
        </p:nvSpPr>
        <p:spPr>
          <a:xfrm>
            <a:off x="3252788" y="4004318"/>
            <a:ext cx="317897" cy="18097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866">
              <a:defRPr/>
            </a:pPr>
            <a:endParaRPr lang="ru-RU" sz="1800"/>
          </a:p>
        </p:txBody>
      </p:sp>
      <p:sp>
        <p:nvSpPr>
          <p:cNvPr id="38" name="Стрелка вниз 37"/>
          <p:cNvSpPr/>
          <p:nvPr/>
        </p:nvSpPr>
        <p:spPr>
          <a:xfrm>
            <a:off x="5480448" y="4011298"/>
            <a:ext cx="315515" cy="18097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866">
              <a:defRPr/>
            </a:pPr>
            <a:endParaRPr lang="ru-RU" sz="1800"/>
          </a:p>
        </p:txBody>
      </p:sp>
      <p:sp>
        <p:nvSpPr>
          <p:cNvPr id="39" name="Стрелка вниз 38"/>
          <p:cNvSpPr/>
          <p:nvPr/>
        </p:nvSpPr>
        <p:spPr>
          <a:xfrm>
            <a:off x="7699773" y="4005589"/>
            <a:ext cx="316706" cy="180975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866">
              <a:defRPr/>
            </a:pPr>
            <a:endParaRPr lang="ru-RU" sz="1800"/>
          </a:p>
        </p:txBody>
      </p:sp>
      <p:sp>
        <p:nvSpPr>
          <p:cNvPr id="40" name="Прямоугольник 40"/>
          <p:cNvSpPr>
            <a:spLocks noChangeArrowheads="1"/>
          </p:cNvSpPr>
          <p:nvPr/>
        </p:nvSpPr>
        <p:spPr bwMode="auto">
          <a:xfrm>
            <a:off x="210741" y="822273"/>
            <a:ext cx="4305300" cy="11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Производство полипропилена </a:t>
            </a:r>
            <a:endParaRPr lang="kk-KZ" alt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Заказчик: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ТОО «KPI»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Стоимость: 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$ 2,6 млрд.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Мощность: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500 тыс. тонн/год полипропилена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Ведутся </a:t>
            </a: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СМР, 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выполнены на 42%. </a:t>
            </a:r>
            <a:endParaRPr lang="ru-RU" altLang="ru-RU" sz="1000" i="1" dirty="0" smtClean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Срок 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завершения строительства – 2021 год. </a:t>
            </a:r>
          </a:p>
        </p:txBody>
      </p:sp>
      <p:sp>
        <p:nvSpPr>
          <p:cNvPr id="41" name="Прямоугольник 46"/>
          <p:cNvSpPr>
            <a:spLocks noChangeArrowheads="1"/>
          </p:cNvSpPr>
          <p:nvPr/>
        </p:nvSpPr>
        <p:spPr bwMode="auto">
          <a:xfrm>
            <a:off x="4499373" y="768621"/>
            <a:ext cx="4487863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kk-KZ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Производство полиэтилена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Заказчик: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ТОО «</a:t>
            </a: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KLPE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Стоимость: 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$ 6,5 млрд.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Мощность: </a:t>
            </a: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1 250 тыс. тонн полиэтилена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kk-KZ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 текущий момент проект имеет 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высокий уровень проработки пакета условий для инвестора</a:t>
            </a:r>
            <a:r>
              <a:rPr lang="kk-KZ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сырье (этан) по привлекательной стоимости</a:t>
            </a:r>
            <a:r>
              <a:rPr lang="kk-KZ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;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завершенное ТЭО</a:t>
            </a:r>
            <a:r>
              <a:rPr lang="kk-KZ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;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проекты Коммерческих соглашений</a:t>
            </a:r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6548" y="4274077"/>
            <a:ext cx="1809094" cy="738783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866">
              <a:defRPr/>
            </a:pPr>
            <a:r>
              <a:rPr lang="ru-RU" sz="1200" dirty="0" smtClean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Инвестиции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200" dirty="0">
              <a:solidFill>
                <a:srgbClr val="002060"/>
              </a:solidFill>
            </a:endParaRPr>
          </a:p>
          <a:p>
            <a:pPr algn="ctr" defTabSz="342866">
              <a:defRPr/>
            </a:pPr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11 млрд.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65838" y="4274077"/>
            <a:ext cx="1891862" cy="738783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866">
              <a:defRPr/>
            </a:pPr>
            <a:r>
              <a:rPr lang="ru-RU" sz="1200" dirty="0" smtClean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Продукция: </a:t>
            </a:r>
            <a:endParaRPr lang="ru-RU" sz="1200" dirty="0">
              <a:solidFill>
                <a:srgbClr val="000105"/>
              </a:solidFill>
              <a:latin typeface="Arial" pitchFamily="34" charset="0"/>
              <a:cs typeface="Arial" pitchFamily="34" charset="0"/>
            </a:endParaRPr>
          </a:p>
          <a:p>
            <a:pPr algn="ctr" defTabSz="342866">
              <a:defRPr/>
            </a:pPr>
            <a:r>
              <a:rPr lang="ru-RU" sz="1200" dirty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2025 г</a:t>
            </a:r>
            <a:r>
              <a:rPr lang="ru-RU" sz="1200" dirty="0" smtClean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342866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295 млрд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820942" y="4274077"/>
            <a:ext cx="1922361" cy="738783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866">
              <a:defRPr/>
            </a:pPr>
            <a:r>
              <a:rPr lang="ru-RU" sz="1200" dirty="0" smtClean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Рабочие места: </a:t>
            </a:r>
            <a:endParaRPr lang="ru-RU" sz="1200" dirty="0">
              <a:solidFill>
                <a:srgbClr val="000105"/>
              </a:solidFill>
              <a:latin typeface="Arial" pitchFamily="34" charset="0"/>
              <a:cs typeface="Arial" pitchFamily="34" charset="0"/>
            </a:endParaRPr>
          </a:p>
          <a:p>
            <a:pPr algn="ctr" defTabSz="342866">
              <a:defRPr/>
            </a:pPr>
            <a:r>
              <a:rPr lang="ru-RU" sz="1200" dirty="0" err="1" smtClean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экспл</a:t>
            </a:r>
            <a:r>
              <a:rPr lang="ru-RU" sz="1200" dirty="0" smtClean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342866">
              <a:defRPr/>
            </a:pPr>
            <a:r>
              <a:rPr lang="ru-RU" sz="1200" dirty="0" smtClean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строит-во.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13000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095468" y="4274077"/>
            <a:ext cx="1772636" cy="738783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866">
              <a:defRPr/>
            </a:pPr>
            <a:r>
              <a:rPr lang="ru-RU" sz="1200" dirty="0" smtClean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Вклад в ВВП</a:t>
            </a:r>
          </a:p>
          <a:p>
            <a:pPr algn="ctr" defTabSz="342866"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1,9 %</a:t>
            </a:r>
          </a:p>
        </p:txBody>
      </p:sp>
      <p:sp>
        <p:nvSpPr>
          <p:cNvPr id="53" name="Текст 2"/>
          <p:cNvSpPr txBox="1">
            <a:spLocks/>
          </p:cNvSpPr>
          <p:nvPr/>
        </p:nvSpPr>
        <p:spPr>
          <a:xfrm>
            <a:off x="189308" y="3581890"/>
            <a:ext cx="8846345" cy="3641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lvl1pPr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47688" indent="-27305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22325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96963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71600" indent="-228600" defTabSz="341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28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86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743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2004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5B9BD5"/>
              </a:buClr>
              <a:buSzPct val="76000"/>
              <a:defRPr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Эффект от реализации нефтегазохимических проектов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ПРОЕКТЫ НЕФТЕГАЗОХИМИИ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66166217"/>
              </p:ext>
            </p:extLst>
          </p:nvPr>
        </p:nvGraphicFramePr>
        <p:xfrm>
          <a:off x="314754" y="3917880"/>
          <a:ext cx="8514492" cy="110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02344945"/>
              </p:ext>
            </p:extLst>
          </p:nvPr>
        </p:nvGraphicFramePr>
        <p:xfrm>
          <a:off x="314754" y="2783528"/>
          <a:ext cx="8514492" cy="110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6600278"/>
              </p:ext>
            </p:extLst>
          </p:nvPr>
        </p:nvGraphicFramePr>
        <p:xfrm>
          <a:off x="314754" y="1534472"/>
          <a:ext cx="8514492" cy="122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629079537"/>
              </p:ext>
            </p:extLst>
          </p:nvPr>
        </p:nvGraphicFramePr>
        <p:xfrm>
          <a:off x="313392" y="314415"/>
          <a:ext cx="8514492" cy="120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13392" y="1107831"/>
            <a:ext cx="1313592" cy="5155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>
                <a:latin typeface="Arial" pitchFamily="34" charset="0"/>
                <a:cs typeface="Arial" pitchFamily="34" charset="0"/>
              </a:rPr>
              <a:t>Выработка э/э</a:t>
            </a:r>
          </a:p>
          <a:p>
            <a:pPr algn="ctr"/>
            <a:r>
              <a:rPr lang="kk-KZ" sz="800" i="1" dirty="0">
                <a:latin typeface="Arial" pitchFamily="34" charset="0"/>
                <a:cs typeface="Arial" pitchFamily="34" charset="0"/>
              </a:rPr>
              <a:t>(млрд. кВтч)</a:t>
            </a:r>
          </a:p>
          <a:p>
            <a:pPr algn="ctr"/>
            <a:endParaRPr lang="kk-KZ" sz="9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6710" y="2158609"/>
            <a:ext cx="1161636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>
                <a:latin typeface="Arial" pitchFamily="34" charset="0"/>
                <a:cs typeface="Arial" pitchFamily="34" charset="0"/>
              </a:rPr>
              <a:t>Потребление э/э</a:t>
            </a:r>
          </a:p>
          <a:p>
            <a:pPr algn="ctr"/>
            <a:r>
              <a:rPr lang="kk-KZ" sz="800" i="1" dirty="0">
                <a:latin typeface="Arial" pitchFamily="34" charset="0"/>
                <a:cs typeface="Arial" pitchFamily="34" charset="0"/>
              </a:rPr>
              <a:t>(млрд. кВтч)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8688" y="3386685"/>
            <a:ext cx="1256441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>
                <a:latin typeface="Arial" pitchFamily="34" charset="0"/>
                <a:cs typeface="Arial" pitchFamily="34" charset="0"/>
              </a:rPr>
              <a:t>Добыча урана</a:t>
            </a:r>
          </a:p>
          <a:p>
            <a:pPr algn="ctr"/>
            <a:r>
              <a:rPr lang="kk-KZ" sz="800" i="1" dirty="0" smtClean="0">
                <a:latin typeface="Arial" pitchFamily="34" charset="0"/>
                <a:cs typeface="Arial" pitchFamily="34" charset="0"/>
              </a:rPr>
              <a:t>(тыс. </a:t>
            </a:r>
            <a:r>
              <a:rPr lang="kk-KZ" sz="800" i="1" dirty="0">
                <a:latin typeface="Arial" pitchFamily="34" charset="0"/>
                <a:cs typeface="Arial" pitchFamily="34" charset="0"/>
              </a:rPr>
              <a:t>тонн)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6015734" y="841291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101,7%</a:t>
            </a:r>
          </a:p>
        </p:txBody>
      </p:sp>
      <p:sp>
        <p:nvSpPr>
          <p:cNvPr id="25" name=" 3"/>
          <p:cNvSpPr/>
          <p:nvPr/>
        </p:nvSpPr>
        <p:spPr>
          <a:xfrm>
            <a:off x="6134629" y="1039896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6043880" y="2049939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100,9%</a:t>
            </a:r>
          </a:p>
        </p:txBody>
      </p:sp>
      <p:sp>
        <p:nvSpPr>
          <p:cNvPr id="27" name=" 3"/>
          <p:cNvSpPr/>
          <p:nvPr/>
        </p:nvSpPr>
        <p:spPr>
          <a:xfrm>
            <a:off x="6162775" y="2248544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/>
        </p:nvSpPr>
        <p:spPr>
          <a:xfrm>
            <a:off x="493735" y="4504981"/>
            <a:ext cx="107205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noProof="1">
                <a:latin typeface="Arial" pitchFamily="34" charset="0"/>
                <a:cs typeface="Arial" pitchFamily="34" charset="0"/>
              </a:rPr>
              <a:t>Выработка э/э ВИЭ</a:t>
            </a:r>
          </a:p>
          <a:p>
            <a:pPr algn="ctr"/>
            <a:r>
              <a:rPr lang="ru-RU" sz="800" i="1" noProof="1">
                <a:latin typeface="Arial" pitchFamily="34" charset="0"/>
                <a:cs typeface="Arial" pitchFamily="34" charset="0"/>
              </a:rPr>
              <a:t>(</a:t>
            </a:r>
            <a:r>
              <a:rPr lang="kk-KZ" sz="800" i="1" dirty="0">
                <a:latin typeface="Arial" pitchFamily="34" charset="0"/>
                <a:cs typeface="Arial" pitchFamily="34" charset="0"/>
              </a:rPr>
              <a:t>млрд. кВтч)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078170" y="3213689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100,1%</a:t>
            </a:r>
          </a:p>
        </p:txBody>
      </p:sp>
      <p:sp>
        <p:nvSpPr>
          <p:cNvPr id="30" name=" 3"/>
          <p:cNvSpPr/>
          <p:nvPr/>
        </p:nvSpPr>
        <p:spPr>
          <a:xfrm>
            <a:off x="6197065" y="3412294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6021020" y="4283011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104,3%</a:t>
            </a:r>
          </a:p>
        </p:txBody>
      </p:sp>
      <p:sp>
        <p:nvSpPr>
          <p:cNvPr id="32" name=" 3"/>
          <p:cNvSpPr/>
          <p:nvPr/>
        </p:nvSpPr>
        <p:spPr>
          <a:xfrm>
            <a:off x="6139915" y="4481616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11F3F78-0111-4A23-8A1C-FED3EFCBD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12333" y="662442"/>
            <a:ext cx="501423" cy="36826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334CCDB-F97F-4979-8E7F-04AF5033DC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802858" y="1769108"/>
            <a:ext cx="433814" cy="3408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B668FB1-6A75-4B6E-BAE4-DE251B075E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13666" y="2843961"/>
            <a:ext cx="604408" cy="51571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BC76BC95-BC95-4C01-87B2-704E651367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69053" y="3963734"/>
            <a:ext cx="515711" cy="51571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ЭЛЕКТРОЭНЕГЕТИКИ, УРАНА, ВИЭ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8">
            <a:extLst>
              <a:ext uri="{FF2B5EF4-FFF2-40B4-BE49-F238E27FC236}">
                <a16:creationId xmlns:a16="http://schemas.microsoft.com/office/drawing/2014/main" xmlns="" id="{C7BF6193-3707-49DE-A7D8-8D521D11C2A1}"/>
              </a:ext>
            </a:extLst>
          </p:cNvPr>
          <p:cNvSpPr/>
          <p:nvPr/>
        </p:nvSpPr>
        <p:spPr>
          <a:xfrm>
            <a:off x="3860624" y="435483"/>
            <a:ext cx="5106153" cy="778955"/>
          </a:xfrm>
          <a:prstGeom prst="roundRect">
            <a:avLst>
              <a:gd name="adj" fmla="val 10590"/>
            </a:avLst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ШАГ. 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НОВОЙ ТАРИФНОЙ ПОЛИТИКИ В ЭЛЕКТРОЭНЕРГЕТИКЕ, СТИМУЛИРУЮЩЕЙ ИНВЕСТИЦИИ В ОТРАСЛЬ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7BF6193-3707-49DE-A7D8-8D521D11C2A1}"/>
              </a:ext>
            </a:extLst>
          </p:cNvPr>
          <p:cNvSpPr/>
          <p:nvPr/>
        </p:nvSpPr>
        <p:spPr>
          <a:xfrm>
            <a:off x="3860623" y="2954898"/>
            <a:ext cx="5106154" cy="623248"/>
          </a:xfrm>
          <a:prstGeom prst="roundRect">
            <a:avLst>
              <a:gd name="adj" fmla="val 10590"/>
            </a:avLst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</a:rPr>
              <a:t>ЕДИНЫМ ЗАКУПЩИКОМ В 2019 ГОДУ  НА РЫНКЕ ЭЛЕКТРИЧЕСКОЙ МОЩНОСТИ ЗАКЛЮЧЕНЫ ДОГОВОРА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C5CD782B-E399-48E5-8DFA-1EC2563DE551}"/>
              </a:ext>
            </a:extLst>
          </p:cNvPr>
          <p:cNvCxnSpPr/>
          <p:nvPr/>
        </p:nvCxnSpPr>
        <p:spPr>
          <a:xfrm flipV="1">
            <a:off x="3616429" y="460654"/>
            <a:ext cx="0" cy="4411384"/>
          </a:xfrm>
          <a:prstGeom prst="line">
            <a:avLst/>
          </a:prstGeom>
          <a:ln>
            <a:solidFill>
              <a:srgbClr val="0040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ADCBF71-C3BD-4E46-87A0-CEED360E3CE8}"/>
              </a:ext>
            </a:extLst>
          </p:cNvPr>
          <p:cNvSpPr/>
          <p:nvPr/>
        </p:nvSpPr>
        <p:spPr>
          <a:xfrm>
            <a:off x="4920438" y="1687484"/>
            <a:ext cx="2798789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 smtClean="0">
                <a:solidFill>
                  <a:srgbClr val="0011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2019 года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4ADE45E-083E-4ECA-855C-445ADD9280CD}"/>
              </a:ext>
            </a:extLst>
          </p:cNvPr>
          <p:cNvSpPr/>
          <p:nvPr/>
        </p:nvSpPr>
        <p:spPr>
          <a:xfrm>
            <a:off x="5541302" y="1897323"/>
            <a:ext cx="942897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</a:t>
            </a:r>
            <a:endParaRPr lang="ru-RU" sz="2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B00F297-9039-4386-9FAB-7D9B7D9F6B03}"/>
              </a:ext>
            </a:extLst>
          </p:cNvPr>
          <p:cNvSpPr/>
          <p:nvPr/>
        </p:nvSpPr>
        <p:spPr>
          <a:xfrm>
            <a:off x="6169142" y="2029752"/>
            <a:ext cx="949803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МЛРД.ТЕНГЕ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BCB4B45E-0F4C-4CEF-AD9F-47C4AECF41C6}"/>
              </a:ext>
            </a:extLst>
          </p:cNvPr>
          <p:cNvSpPr/>
          <p:nvPr/>
        </p:nvSpPr>
        <p:spPr>
          <a:xfrm>
            <a:off x="4920437" y="1315262"/>
            <a:ext cx="2795483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000" b="1" dirty="0">
                <a:solidFill>
                  <a:srgbClr val="0011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ИНВЕСТИЦИЙ В СЕКТОР ГЕНЕРАЦИИ ЭЛЕКТРИЧЕСКОЙ ЭНЕРГИИ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ADCBF71-C3BD-4E46-87A0-CEED360E3CE8}"/>
              </a:ext>
            </a:extLst>
          </p:cNvPr>
          <p:cNvSpPr/>
          <p:nvPr/>
        </p:nvSpPr>
        <p:spPr>
          <a:xfrm>
            <a:off x="4920437" y="2252696"/>
            <a:ext cx="2795483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 smtClean="0">
                <a:solidFill>
                  <a:srgbClr val="0011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 на 2020 год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94ADE45E-083E-4ECA-855C-445ADD9280CD}"/>
              </a:ext>
            </a:extLst>
          </p:cNvPr>
          <p:cNvSpPr/>
          <p:nvPr/>
        </p:nvSpPr>
        <p:spPr>
          <a:xfrm>
            <a:off x="5427985" y="2478449"/>
            <a:ext cx="1042908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82,5</a:t>
            </a:r>
            <a:endParaRPr lang="ru-RU" sz="2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7B00F297-9039-4386-9FAB-7D9B7D9F6B03}"/>
              </a:ext>
            </a:extLst>
          </p:cNvPr>
          <p:cNvSpPr/>
          <p:nvPr/>
        </p:nvSpPr>
        <p:spPr>
          <a:xfrm>
            <a:off x="6356959" y="2613292"/>
            <a:ext cx="92751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МЛРД.ТЕНГЕ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«ПЛАН НАЦИИ – 100 КОНКРЕТНЫХ ШАГОВ»: 50 и 52 шаги 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8">
            <a:extLst>
              <a:ext uri="{FF2B5EF4-FFF2-40B4-BE49-F238E27FC236}">
                <a16:creationId xmlns:a16="http://schemas.microsoft.com/office/drawing/2014/main" xmlns="" id="{C7BF6193-3707-49DE-A7D8-8D521D11C2A1}"/>
              </a:ext>
            </a:extLst>
          </p:cNvPr>
          <p:cNvSpPr/>
          <p:nvPr/>
        </p:nvSpPr>
        <p:spPr>
          <a:xfrm>
            <a:off x="96591" y="435483"/>
            <a:ext cx="3303834" cy="778955"/>
          </a:xfrm>
          <a:prstGeom prst="roundRect">
            <a:avLst>
              <a:gd name="adj" fmla="val 10590"/>
            </a:avLst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ШАГ. 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РЕОРГАНИЗАЦИЯ ОТРАСЛИ ЭЛЕКТРОЭНЕРГЕТИКИ. ВНЕДРЕНИЕ МОДЕЛИ ЕДИНОГО ЗАКУПЩИКА</a:t>
            </a:r>
          </a:p>
        </p:txBody>
      </p:sp>
      <p:sp>
        <p:nvSpPr>
          <p:cNvPr id="32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3852871" y="3721587"/>
            <a:ext cx="1433504" cy="1007576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 ПРОИЗВОДЯЩИЕ</a:t>
            </a:r>
            <a:br>
              <a:rPr 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</a:t>
            </a:r>
            <a:endParaRPr lang="x-none" sz="900" dirty="0"/>
          </a:p>
        </p:txBody>
      </p:sp>
      <p:sp>
        <p:nvSpPr>
          <p:cNvPr id="33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4133262" y="3833100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49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7515225" y="3721587"/>
            <a:ext cx="1451552" cy="1007576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ОПТОВЫЕ ПОТРЕБИТЕЛИ И ЭСО</a:t>
            </a:r>
            <a:endParaRPr lang="x-none" sz="900" dirty="0"/>
          </a:p>
        </p:txBody>
      </p:sp>
      <p:sp>
        <p:nvSpPr>
          <p:cNvPr id="50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7768403" y="3804524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</a:p>
        </p:txBody>
      </p:sp>
      <p:sp>
        <p:nvSpPr>
          <p:cNvPr id="51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5729288" y="3721587"/>
            <a:ext cx="1389657" cy="1007576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 ПЕРЕДАЮЩИЕ ОРГАНИЗАЦИИ </a:t>
            </a:r>
            <a:endParaRPr lang="x-none" sz="900" dirty="0"/>
          </a:p>
        </p:txBody>
      </p:sp>
      <p:sp>
        <p:nvSpPr>
          <p:cNvPr id="52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5976549" y="3818813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075" y="1639153"/>
            <a:ext cx="2371725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ЯНВАРЯ 2019 ГОДА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Единым закупщиком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 </a:t>
            </a:r>
            <a:b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ТОО «Расчетно-финансовый центр по поддержке возобновляемых источников»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87DCC53-8887-4AEA-819B-8859389B0625}"/>
              </a:ext>
            </a:extLst>
          </p:cNvPr>
          <p:cNvSpPr/>
          <p:nvPr/>
        </p:nvSpPr>
        <p:spPr>
          <a:xfrm>
            <a:off x="2371725" y="1046991"/>
            <a:ext cx="6443663" cy="830997"/>
          </a:xfrm>
          <a:prstGeom prst="rect">
            <a:avLst/>
          </a:prstGeom>
          <a:ln w="12700">
            <a:solidFill>
              <a:srgbClr val="002060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pPr marL="201216" indent="-201216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100" dirty="0" err="1">
                <a:latin typeface="Arial" pitchFamily="34" charset="0"/>
                <a:cs typeface="Arial" pitchFamily="34" charset="0"/>
              </a:rPr>
              <a:t>акиматами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регионов утверждены Дорожные карты по укрупнению энергопередающих организаций, передаче бесхозяйных электрических сетей, сетей, находящихся в коммунальной собственности 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энергопередающим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организациям</a:t>
            </a:r>
            <a:endParaRPr lang="x-none" sz="11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39C9CE0F-0DEE-41F8-9192-038379B5B182}"/>
              </a:ext>
            </a:extLst>
          </p:cNvPr>
          <p:cNvSpPr/>
          <p:nvPr/>
        </p:nvSpPr>
        <p:spPr>
          <a:xfrm>
            <a:off x="300038" y="1395428"/>
            <a:ext cx="1514475" cy="931024"/>
          </a:xfrm>
          <a:prstGeom prst="rect">
            <a:avLst/>
          </a:prstGeom>
          <a:ln w="12700">
            <a:solidFill>
              <a:srgbClr val="002060"/>
            </a:solidFill>
            <a:prstDash val="solid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 ЗАКОН РК ОТ 11 ИЮЛЯ 2017 ГОДА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87DCC53-8887-4AEA-819B-8859389B0625}"/>
              </a:ext>
            </a:extLst>
          </p:cNvPr>
          <p:cNvSpPr/>
          <p:nvPr/>
        </p:nvSpPr>
        <p:spPr>
          <a:xfrm>
            <a:off x="2371725" y="1937083"/>
            <a:ext cx="6443663" cy="1023357"/>
          </a:xfrm>
          <a:prstGeom prst="rect">
            <a:avLst/>
          </a:prstGeom>
          <a:ln w="12700">
            <a:solidFill>
              <a:srgbClr val="002060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pPr marL="214232" indent="-214232" algn="just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ü"/>
              <a:defRPr/>
            </a:pPr>
            <a:r>
              <a:rPr lang="ru-RU" altLang="ru-RU" sz="1100" dirty="0">
                <a:latin typeface="Arial" pitchFamily="34" charset="0"/>
                <a:cs typeface="Arial" pitchFamily="34" charset="0"/>
              </a:rPr>
              <a:t>проверены 116 ЭПО на соответствие, из них:</a:t>
            </a:r>
            <a:r>
              <a:rPr lang="kk-KZ" altLang="ru-RU" sz="11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214313" indent="-214313"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kk-KZ" altLang="ru-RU" sz="1100" i="1" dirty="0">
                <a:latin typeface="Arial" pitchFamily="34" charset="0"/>
                <a:cs typeface="Arial" pitchFamily="34" charset="0"/>
              </a:rPr>
              <a:t>32 – соответствуют, </a:t>
            </a:r>
          </a:p>
          <a:p>
            <a:pPr marL="214313" indent="-214313"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kk-KZ" altLang="ru-RU" sz="1100" i="1" dirty="0">
                <a:latin typeface="Arial" pitchFamily="34" charset="0"/>
                <a:cs typeface="Arial" pitchFamily="34" charset="0"/>
              </a:rPr>
              <a:t>75 – не соответствуют</a:t>
            </a:r>
            <a:r>
              <a:rPr lang="ru-RU" altLang="ru-RU" sz="1100" i="1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214313" indent="-214313"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kk-KZ" altLang="ru-RU" sz="1100" i="1" dirty="0">
                <a:latin typeface="Arial" pitchFamily="34" charset="0"/>
                <a:cs typeface="Arial" pitchFamily="34" charset="0"/>
              </a:rPr>
              <a:t>9 – исключены</a:t>
            </a:r>
            <a:endParaRPr lang="ru-RU" alt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«ПЛАН НАЦИИ – 100 КОНКРЕТНЫХ ШАГОВ»: 51 шаг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xmlns="" id="{C7BF6193-3707-49DE-A7D8-8D521D11C2A1}"/>
              </a:ext>
            </a:extLst>
          </p:cNvPr>
          <p:cNvSpPr/>
          <p:nvPr/>
        </p:nvSpPr>
        <p:spPr>
          <a:xfrm>
            <a:off x="2043113" y="435483"/>
            <a:ext cx="5057775" cy="507492"/>
          </a:xfrm>
          <a:prstGeom prst="roundRect">
            <a:avLst>
              <a:gd name="adj" fmla="val 10590"/>
            </a:avLst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 ШАГ. 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УКРУПНЕНИЕ РЕГИОНАЛЬНЫХ ЭЛЕКТРОСЕТЕВЫХ КОМПАНИЙ (РЭК)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25559504"/>
              </p:ext>
            </p:extLst>
          </p:nvPr>
        </p:nvGraphicFramePr>
        <p:xfrm>
          <a:off x="314325" y="3057525"/>
          <a:ext cx="851535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ашивка 2"/>
          <p:cNvSpPr/>
          <p:nvPr/>
        </p:nvSpPr>
        <p:spPr>
          <a:xfrm>
            <a:off x="1957387" y="1558127"/>
            <a:ext cx="328613" cy="623248"/>
          </a:xfrm>
          <a:prstGeom prst="chevron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6" name="Диаграмма 115"/>
          <p:cNvGraphicFramePr/>
          <p:nvPr>
            <p:extLst>
              <p:ext uri="{D42A27DB-BD31-4B8C-83A1-F6EECF244321}">
                <p14:modId xmlns:p14="http://schemas.microsoft.com/office/powerpoint/2010/main" val="1321130192"/>
              </p:ext>
            </p:extLst>
          </p:nvPr>
        </p:nvGraphicFramePr>
        <p:xfrm>
          <a:off x="237269" y="429690"/>
          <a:ext cx="3236181" cy="261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94697" y="1750992"/>
            <a:ext cx="526304" cy="222405"/>
          </a:xfrm>
        </p:spPr>
        <p:txBody>
          <a:bodyPr>
            <a:normAutofit lnSpcReduction="10000"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3996</a:t>
            </a:r>
            <a:endParaRPr lang="ru-RU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9" name="Picture 3" descr="C:\Documents and Settings\Администратор\Рабочий стол\презент\teplo_s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795" y="464797"/>
            <a:ext cx="699982" cy="67279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20" name="Picture 4" descr="C:\Documents and Settings\Администратор\Рабочий стол\презент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3252" y="1257658"/>
            <a:ext cx="705452" cy="71573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21" name="Picture 5" descr="C:\Documents and Settings\Администратор\Рабочий стол\презент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3445" y="2159000"/>
            <a:ext cx="665065" cy="64225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3402843291"/>
              </p:ext>
            </p:extLst>
          </p:nvPr>
        </p:nvGraphicFramePr>
        <p:xfrm>
          <a:off x="5322884" y="405130"/>
          <a:ext cx="3236181" cy="262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4" name="Заголовок 117"/>
          <p:cNvSpPr txBox="1">
            <a:spLocks/>
          </p:cNvSpPr>
          <p:nvPr/>
        </p:nvSpPr>
        <p:spPr>
          <a:xfrm>
            <a:off x="6731506" y="963367"/>
            <a:ext cx="609600" cy="3484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20%</a:t>
            </a:r>
            <a:endParaRPr lang="ru-RU" sz="11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774405" y="3662899"/>
            <a:ext cx="1008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 год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302578" y="3917190"/>
            <a:ext cx="28108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Выполнен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энергоблоки:        8   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отлы:                  56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турбины:              45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5" name="Rectangle 1"/>
          <p:cNvSpPr>
            <a:spLocks noChangeArrowheads="1"/>
          </p:cNvSpPr>
          <p:nvPr/>
        </p:nvSpPr>
        <p:spPr bwMode="auto">
          <a:xfrm>
            <a:off x="4545618" y="3917189"/>
            <a:ext cx="14661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kk-KZ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Выполнен</a:t>
            </a:r>
            <a:r>
              <a:rPr lang="kk-KZ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11                                                             63                                                       46                     </a:t>
            </a:r>
            <a:endParaRPr lang="kk-KZ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671020" y="3664363"/>
            <a:ext cx="1095110" cy="30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 год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218575" y="3355933"/>
            <a:ext cx="4719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Ремонтная кампания на электростанциях 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7036306" y="3671694"/>
            <a:ext cx="1008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 год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816711" y="3922738"/>
            <a:ext cx="1447800" cy="94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</a:t>
            </a:r>
            <a:endParaRPr lang="ru-RU" dirty="0"/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endParaRPr lang="kk-KZ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kk-KZ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 </a:t>
            </a:r>
          </a:p>
          <a:p>
            <a:pPr algn="ctr"/>
            <a:r>
              <a:rPr lang="kk-KZ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  <a:endParaRPr lang="kk-KZ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1588AD7E-BE86-47D7-8A07-0DCEE37042C1}"/>
              </a:ext>
            </a:extLst>
          </p:cNvPr>
          <p:cNvSpPr/>
          <p:nvPr/>
        </p:nvSpPr>
        <p:spPr>
          <a:xfrm>
            <a:off x="220715" y="405130"/>
            <a:ext cx="3354335" cy="27508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90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1588AD7E-BE86-47D7-8A07-0DCEE37042C1}"/>
              </a:ext>
            </a:extLst>
          </p:cNvPr>
          <p:cNvSpPr/>
          <p:nvPr/>
        </p:nvSpPr>
        <p:spPr>
          <a:xfrm>
            <a:off x="5291273" y="405130"/>
            <a:ext cx="3354335" cy="27508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90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="" xmlns:a16="http://schemas.microsoft.com/office/drawing/2014/main" id="{1588AD7E-BE86-47D7-8A07-0DCEE37042C1}"/>
              </a:ext>
            </a:extLst>
          </p:cNvPr>
          <p:cNvSpPr/>
          <p:nvPr/>
        </p:nvSpPr>
        <p:spPr>
          <a:xfrm>
            <a:off x="220715" y="3341963"/>
            <a:ext cx="8441494" cy="161865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90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9" descr="C:\Users\baha\Desktop\презент\team-bobs-10.9.2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5" y="3341963"/>
            <a:ext cx="13479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056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ПРОХОЖДЕНИЕ ОТОПИТЕЛЬНОГО СЕЗОНА 2019-2020 ГОДОВ </a:t>
            </a:r>
            <a:endParaRPr lang="x-none" sz="1500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37757F-963D-44A7-ADC8-BA57A86D3583}"/>
              </a:ext>
            </a:extLst>
          </p:cNvPr>
          <p:cNvSpPr/>
          <p:nvPr/>
        </p:nvSpPr>
        <p:spPr>
          <a:xfrm>
            <a:off x="5190539" y="1161403"/>
            <a:ext cx="3682000" cy="377026"/>
          </a:xfrm>
          <a:prstGeom prst="rect">
            <a:avLst/>
          </a:prstGeom>
          <a:ln w="12700">
            <a:solidFill>
              <a:srgbClr val="002060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СЭС в </a:t>
            </a:r>
            <a:r>
              <a:rPr lang="ru-RU" sz="1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Алматинской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области мощностью 100 МВт </a:t>
            </a:r>
            <a:b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>
                <a:latin typeface="Arial" pitchFamily="34" charset="0"/>
                <a:cs typeface="Arial" pitchFamily="34" charset="0"/>
              </a:rPr>
              <a:t>ТОО «ENEVERSE KUNKUAT»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2F9FDB-7FDD-4E6C-9310-F7E912329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891" y="1625978"/>
            <a:ext cx="382191" cy="3821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D7F7392-CB43-44CD-A8E4-957B225AF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3580" y="1143055"/>
            <a:ext cx="336777" cy="3367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BEFA3F7-499F-405F-98ED-DFECF2A2E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3580" y="2051317"/>
            <a:ext cx="336777" cy="3367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F35763C-2BD8-4F92-BD52-CE29D56AD0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3580" y="2577625"/>
            <a:ext cx="382191" cy="25980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06072A8-FC91-4BFF-922E-5B177F5E83FB}"/>
              </a:ext>
            </a:extLst>
          </p:cNvPr>
          <p:cNvSpPr/>
          <p:nvPr/>
        </p:nvSpPr>
        <p:spPr>
          <a:xfrm>
            <a:off x="115707" y="585468"/>
            <a:ext cx="1402285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r>
              <a:rPr lang="ru-RU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  <a:endParaRPr lang="x-none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BAB2B55-90EA-4BE3-B5E7-BC0813DD4B7F}"/>
              </a:ext>
            </a:extLst>
          </p:cNvPr>
          <p:cNvSpPr/>
          <p:nvPr/>
        </p:nvSpPr>
        <p:spPr>
          <a:xfrm>
            <a:off x="1596266" y="585468"/>
            <a:ext cx="1402285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r>
              <a:rPr lang="ru-RU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  <a:endParaRPr lang="x-none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390D777-D29B-4FBA-8838-ED3BD780335C}"/>
              </a:ext>
            </a:extLst>
          </p:cNvPr>
          <p:cNvSpPr/>
          <p:nvPr/>
        </p:nvSpPr>
        <p:spPr>
          <a:xfrm>
            <a:off x="3071920" y="561819"/>
            <a:ext cx="1402285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на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ru-RU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  <a:endParaRPr lang="x-none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009500F-4F2B-4DB8-94DD-31CAB8240A9B}"/>
              </a:ext>
            </a:extLst>
          </p:cNvPr>
          <p:cNvSpPr/>
          <p:nvPr/>
        </p:nvSpPr>
        <p:spPr>
          <a:xfrm>
            <a:off x="115707" y="952704"/>
            <a:ext cx="1402285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</a:t>
            </a:r>
            <a:endParaRPr lang="x-none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F842E71-05EC-402B-B907-7E3AB8AFF00E}"/>
              </a:ext>
            </a:extLst>
          </p:cNvPr>
          <p:cNvSpPr/>
          <p:nvPr/>
        </p:nvSpPr>
        <p:spPr>
          <a:xfrm>
            <a:off x="1596266" y="952704"/>
            <a:ext cx="1402285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</a:t>
            </a:r>
            <a:endParaRPr lang="x-none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D316135-DB8A-447A-AF48-420956F634BC}"/>
              </a:ext>
            </a:extLst>
          </p:cNvPr>
          <p:cNvSpPr/>
          <p:nvPr/>
        </p:nvSpPr>
        <p:spPr>
          <a:xfrm>
            <a:off x="3063936" y="952704"/>
            <a:ext cx="1402285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108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</a:t>
            </a:r>
            <a:endParaRPr lang="x-none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A9DEF56-0CEC-465F-8115-535AB890238E}"/>
              </a:ext>
            </a:extLst>
          </p:cNvPr>
          <p:cNvSpPr/>
          <p:nvPr/>
        </p:nvSpPr>
        <p:spPr>
          <a:xfrm>
            <a:off x="115707" y="1676361"/>
            <a:ext cx="1402285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545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МВт</a:t>
            </a:r>
            <a:endParaRPr lang="x-none" sz="15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32EDEE8-CDE2-466A-98A2-758B688FA7DA}"/>
              </a:ext>
            </a:extLst>
          </p:cNvPr>
          <p:cNvSpPr/>
          <p:nvPr/>
        </p:nvSpPr>
        <p:spPr>
          <a:xfrm>
            <a:off x="1543630" y="1664537"/>
            <a:ext cx="1496030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1050,1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МВт</a:t>
            </a:r>
            <a:endParaRPr lang="x-none" sz="15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A3C77BB8-3E8B-4D24-963A-7DF928779702}"/>
              </a:ext>
            </a:extLst>
          </p:cNvPr>
          <p:cNvSpPr/>
          <p:nvPr/>
        </p:nvSpPr>
        <p:spPr>
          <a:xfrm>
            <a:off x="3017062" y="1664537"/>
            <a:ext cx="1496030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1655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МВт</a:t>
            </a:r>
            <a:endParaRPr lang="x-none" sz="15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44A150-91BE-4CFD-AEFB-DB95D3E0F75F}"/>
              </a:ext>
            </a:extLst>
          </p:cNvPr>
          <p:cNvSpPr/>
          <p:nvPr/>
        </p:nvSpPr>
        <p:spPr>
          <a:xfrm>
            <a:off x="288952" y="2405729"/>
            <a:ext cx="1053269" cy="3231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СУММАРНАЯ МОЩНОСТЬ</a:t>
            </a:r>
            <a:endParaRPr lang="ru-R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9A8AD61-A0E1-4ED2-9F95-442A77737F76}"/>
              </a:ext>
            </a:extLst>
          </p:cNvPr>
          <p:cNvSpPr/>
          <p:nvPr/>
        </p:nvSpPr>
        <p:spPr>
          <a:xfrm>
            <a:off x="1782329" y="2403266"/>
            <a:ext cx="1053269" cy="3231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СУММАРНАЯ МОЩНОСТЬ</a:t>
            </a:r>
            <a:endParaRPr lang="ru-R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EB8C99F-F549-472F-8CD3-6680D0B25E10}"/>
              </a:ext>
            </a:extLst>
          </p:cNvPr>
          <p:cNvSpPr/>
          <p:nvPr/>
        </p:nvSpPr>
        <p:spPr>
          <a:xfrm>
            <a:off x="3237251" y="2403266"/>
            <a:ext cx="1053269" cy="3231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СУММАРНАЯ МОЩНОСТЬ</a:t>
            </a:r>
            <a:endParaRPr lang="ru-R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AF18D02-432F-4B41-B312-EE4BA0DFBA92}"/>
              </a:ext>
            </a:extLst>
          </p:cNvPr>
          <p:cNvSpPr/>
          <p:nvPr/>
        </p:nvSpPr>
        <p:spPr>
          <a:xfrm>
            <a:off x="4731493" y="437327"/>
            <a:ext cx="4243028" cy="64757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 smtClean="0">
              <a:latin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</a:rPr>
              <a:t>ВВЕДЕНО 21 ОБЪЕКТОВ ВИЭ 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СУММАРНОЙ МОЩНОСТЬЮ 504,55 МВТ</a:t>
            </a:r>
          </a:p>
          <a:p>
            <a:pPr algn="ctr"/>
            <a:endParaRPr lang="x-non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650" y="469125"/>
            <a:ext cx="1214422" cy="2368301"/>
          </a:xfrm>
          <a:prstGeom prst="round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90197" y="469126"/>
            <a:ext cx="1214422" cy="2368301"/>
          </a:xfrm>
          <a:prstGeom prst="round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65851" y="469125"/>
            <a:ext cx="1214422" cy="2368301"/>
          </a:xfrm>
          <a:prstGeom prst="round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3C37757F-963D-44A7-ADC8-BA57A86D3583}"/>
              </a:ext>
            </a:extLst>
          </p:cNvPr>
          <p:cNvSpPr/>
          <p:nvPr/>
        </p:nvSpPr>
        <p:spPr>
          <a:xfrm>
            <a:off x="5190539" y="2511317"/>
            <a:ext cx="3682000" cy="377026"/>
          </a:xfrm>
          <a:prstGeom prst="rect">
            <a:avLst/>
          </a:prstGeom>
          <a:ln w="12700">
            <a:solidFill>
              <a:srgbClr val="002060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ВЭС в Мангистауской области мощностью  43,6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МВт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>
                <a:latin typeface="Arial" pitchFamily="34" charset="0"/>
                <a:cs typeface="Arial" pitchFamily="34" charset="0"/>
              </a:rPr>
              <a:t>ТОО «СП«КТ Редко метальная компания»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C37757F-963D-44A7-ADC8-BA57A86D3583}"/>
              </a:ext>
            </a:extLst>
          </p:cNvPr>
          <p:cNvSpPr/>
          <p:nvPr/>
        </p:nvSpPr>
        <p:spPr>
          <a:xfrm>
            <a:off x="5190539" y="2064937"/>
            <a:ext cx="3682000" cy="377026"/>
          </a:xfrm>
          <a:prstGeom prst="rect">
            <a:avLst/>
          </a:prstGeom>
          <a:ln w="12700">
            <a:solidFill>
              <a:srgbClr val="002060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СЭС в Карагандинской области мощностью 50 МВт</a:t>
            </a:r>
            <a:b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>
                <a:latin typeface="Arial" pitchFamily="34" charset="0"/>
                <a:cs typeface="Arial" pitchFamily="34" charset="0"/>
              </a:rPr>
              <a:t>ТОО «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КазСолар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50»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3C37757F-963D-44A7-ADC8-BA57A86D3583}"/>
              </a:ext>
            </a:extLst>
          </p:cNvPr>
          <p:cNvSpPr/>
          <p:nvPr/>
        </p:nvSpPr>
        <p:spPr>
          <a:xfrm>
            <a:off x="5190539" y="1613112"/>
            <a:ext cx="3682000" cy="377026"/>
          </a:xfrm>
          <a:prstGeom prst="rect">
            <a:avLst/>
          </a:prstGeom>
          <a:ln w="12700">
            <a:solidFill>
              <a:srgbClr val="002060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ВЭС в </a:t>
            </a:r>
            <a:r>
              <a:rPr lang="ru-RU" sz="1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Атырауской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области мощностью 52,8 МВт</a:t>
            </a:r>
            <a:b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>
                <a:latin typeface="Arial" pitchFamily="34" charset="0"/>
                <a:cs typeface="Arial" pitchFamily="34" charset="0"/>
              </a:rPr>
              <a:t>ТОО «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Ветро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Энерго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Технологии»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4585661" y="490872"/>
            <a:ext cx="0" cy="24128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ВИЭ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954123778"/>
              </p:ext>
            </p:extLst>
          </p:nvPr>
        </p:nvGraphicFramePr>
        <p:xfrm>
          <a:off x="192650" y="3128962"/>
          <a:ext cx="8679888" cy="188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 flipH="1">
            <a:off x="192650" y="3014663"/>
            <a:ext cx="8679889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182D588-7C70-4B1E-9ABD-3F85D06F0838}"/>
              </a:ext>
            </a:extLst>
          </p:cNvPr>
          <p:cNvSpPr/>
          <p:nvPr/>
        </p:nvSpPr>
        <p:spPr>
          <a:xfrm>
            <a:off x="198378" y="1999661"/>
            <a:ext cx="8747244" cy="25391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МАКСИМАЛЬНОЕ СНИЖЕНИЕ ПРЕДЕЛЬНЫХ ЦЕН НА АУКЦИОННЫХ ТОРГАХ, </a:t>
            </a:r>
            <a:r>
              <a:rPr lang="ru-RU" sz="1200" b="1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тг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/кВтч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89564" y="461142"/>
            <a:ext cx="2988382" cy="29084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  <a:prstDash val="sysDot"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РЕЗУЛЬТАТЫ АУКЦИОННЫХ ТОРГОВ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26019" y="898635"/>
            <a:ext cx="2691962" cy="969579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tabLst>
                <a:tab pos="0" algn="l"/>
                <a:tab pos="514350" algn="l"/>
                <a:tab pos="1028700" algn="l"/>
                <a:tab pos="1543049" algn="l"/>
                <a:tab pos="2057400" algn="l"/>
                <a:tab pos="2571750" algn="l"/>
                <a:tab pos="3086099" algn="l"/>
                <a:tab pos="3600449" algn="l"/>
                <a:tab pos="4114800" algn="l"/>
                <a:tab pos="4629150" algn="l"/>
                <a:tab pos="5143500" algn="l"/>
                <a:tab pos="5657850" algn="l"/>
              </a:tabLst>
            </a:pPr>
            <a:r>
              <a:rPr lang="ru-RU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участвовали </a:t>
            </a:r>
            <a:r>
              <a:rPr lang="ru-RU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компании из </a:t>
            </a:r>
            <a:r>
              <a:rPr lang="ru-RU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стран (Казахстан, Россия, Германия, Китай, Малайзия, Испания, Италия).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85628" y="898635"/>
            <a:ext cx="2691962" cy="969579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tabLst>
                <a:tab pos="0" algn="l"/>
                <a:tab pos="514350" algn="l"/>
                <a:tab pos="1028700" algn="l"/>
                <a:tab pos="1543049" algn="l"/>
                <a:tab pos="2057400" algn="l"/>
                <a:tab pos="2571750" algn="l"/>
                <a:tab pos="3086099" algn="l"/>
                <a:tab pos="3600449" algn="l"/>
                <a:tab pos="4114800" algn="l"/>
                <a:tab pos="4629150" algn="l"/>
                <a:tab pos="5143500" algn="l"/>
                <a:tab pos="5657850" algn="l"/>
              </a:tabLs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компаний подписали контракт с Единым закупщиком электроэнергии ВИЭ на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лет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7207" y="898635"/>
            <a:ext cx="2691962" cy="969579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Отобрано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 ВИЭ общей мощностью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МВт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ВИЭ: АУКЦИОНЫ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551547838"/>
              </p:ext>
            </p:extLst>
          </p:nvPr>
        </p:nvGraphicFramePr>
        <p:xfrm>
          <a:off x="314325" y="2371725"/>
          <a:ext cx="851535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175013" y="2787634"/>
            <a:ext cx="79997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-15%</a:t>
            </a:r>
            <a:endParaRPr lang="kk-KZ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 3"/>
          <p:cNvSpPr/>
          <p:nvPr/>
        </p:nvSpPr>
        <p:spPr>
          <a:xfrm rot="2553791">
            <a:off x="1243253" y="3060318"/>
            <a:ext cx="681078" cy="312381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483782" y="2617211"/>
            <a:ext cx="79997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-57%</a:t>
            </a:r>
            <a:endParaRPr lang="kk-KZ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 3"/>
          <p:cNvSpPr/>
          <p:nvPr/>
        </p:nvSpPr>
        <p:spPr>
          <a:xfrm rot="2553791">
            <a:off x="3552022" y="2889895"/>
            <a:ext cx="681078" cy="312381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517994" y="3089550"/>
            <a:ext cx="79997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-0,32%</a:t>
            </a:r>
            <a:endParaRPr lang="kk-KZ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 3"/>
          <p:cNvSpPr/>
          <p:nvPr/>
        </p:nvSpPr>
        <p:spPr>
          <a:xfrm rot="2553791">
            <a:off x="5586234" y="3362234"/>
            <a:ext cx="681078" cy="312381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273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AA762C6-CA72-4210-8DC5-D02DC50BFC4E}"/>
              </a:ext>
            </a:extLst>
          </p:cNvPr>
          <p:cNvSpPr/>
          <p:nvPr/>
        </p:nvSpPr>
        <p:spPr>
          <a:xfrm>
            <a:off x="581569" y="394972"/>
            <a:ext cx="4616007" cy="715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ДОЛЯ </a:t>
            </a:r>
            <a:r>
              <a:rPr lang="ru-RU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КАЗАХСТАНА </a:t>
            </a: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МИРОВОЙ </a:t>
            </a:r>
            <a:b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ДОБЫЧИ ПРИРОДНОГО УРАНА 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B18FD328-EF9A-4DB6-B1BC-0B45D83BF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604149"/>
              </p:ext>
            </p:extLst>
          </p:nvPr>
        </p:nvGraphicFramePr>
        <p:xfrm>
          <a:off x="4549332" y="1650115"/>
          <a:ext cx="4362450" cy="21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0976BFD-0167-4D12-B236-89DB8018B6EA}"/>
              </a:ext>
            </a:extLst>
          </p:cNvPr>
          <p:cNvSpPr/>
          <p:nvPr/>
        </p:nvSpPr>
        <p:spPr>
          <a:xfrm>
            <a:off x="4648557" y="1246575"/>
            <a:ext cx="4316000" cy="438581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1200" b="1" cap="all" dirty="0">
                <a:solidFill>
                  <a:srgbClr val="002060"/>
                </a:solidFill>
                <a:latin typeface="Arial" pitchFamily="34" charset="0"/>
              </a:rPr>
              <a:t>ДОБЫЧА УРАНА В РЕСПУБЛИКЕ КАЗАХСТАН </a:t>
            </a:r>
          </a:p>
          <a:p>
            <a:pPr algn="ctr"/>
            <a:endParaRPr lang="kk-KZ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39DC023-19F2-4D53-B2AF-AF08D8E2402A}"/>
              </a:ext>
            </a:extLst>
          </p:cNvPr>
          <p:cNvSpPr/>
          <p:nvPr/>
        </p:nvSpPr>
        <p:spPr>
          <a:xfrm>
            <a:off x="179595" y="1242305"/>
            <a:ext cx="4320000" cy="438581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kk-KZ" sz="1200" b="1" cap="all" dirty="0">
                <a:solidFill>
                  <a:srgbClr val="002060"/>
                </a:solidFill>
                <a:latin typeface="Arial" pitchFamily="34" charset="0"/>
              </a:rPr>
              <a:t>СОЗДАНИЕ ПРОИЗВОДСТВ ЯДЕРНО-ТОПЛИВНОГО ЦИКЛА</a:t>
            </a:r>
          </a:p>
        </p:txBody>
      </p:sp>
      <p:grpSp>
        <p:nvGrpSpPr>
          <p:cNvPr id="8" name="Группа 8">
            <a:extLst>
              <a:ext uri="{FF2B5EF4-FFF2-40B4-BE49-F238E27FC236}">
                <a16:creationId xmlns="" xmlns:a16="http://schemas.microsoft.com/office/drawing/2014/main" id="{3605EAC7-760E-43AB-A144-E31850308872}"/>
              </a:ext>
            </a:extLst>
          </p:cNvPr>
          <p:cNvGrpSpPr/>
          <p:nvPr/>
        </p:nvGrpSpPr>
        <p:grpSpPr>
          <a:xfrm>
            <a:off x="299796" y="1747228"/>
            <a:ext cx="4272204" cy="2079456"/>
            <a:chOff x="633581" y="4037858"/>
            <a:chExt cx="5696272" cy="2772608"/>
          </a:xfrm>
        </p:grpSpPr>
        <p:sp>
          <p:nvSpPr>
            <p:cNvPr id="21" name="object 10">
              <a:extLst>
                <a:ext uri="{FF2B5EF4-FFF2-40B4-BE49-F238E27FC236}">
                  <a16:creationId xmlns="" xmlns:a16="http://schemas.microsoft.com/office/drawing/2014/main" id="{50D872DA-8808-4950-941F-0F8DA6F27C67}"/>
                </a:ext>
              </a:extLst>
            </p:cNvPr>
            <p:cNvSpPr/>
            <p:nvPr/>
          </p:nvSpPr>
          <p:spPr>
            <a:xfrm>
              <a:off x="2523606" y="5535322"/>
              <a:ext cx="1124103" cy="287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" name="object 11">
              <a:extLst>
                <a:ext uri="{FF2B5EF4-FFF2-40B4-BE49-F238E27FC236}">
                  <a16:creationId xmlns="" xmlns:a16="http://schemas.microsoft.com/office/drawing/2014/main" id="{55ADA016-B95C-4228-9187-09D90963ABF2}"/>
                </a:ext>
              </a:extLst>
            </p:cNvPr>
            <p:cNvSpPr/>
            <p:nvPr/>
          </p:nvSpPr>
          <p:spPr>
            <a:xfrm>
              <a:off x="2342189" y="4972100"/>
              <a:ext cx="853487" cy="2872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3" name="object 12">
              <a:extLst>
                <a:ext uri="{FF2B5EF4-FFF2-40B4-BE49-F238E27FC236}">
                  <a16:creationId xmlns="" xmlns:a16="http://schemas.microsoft.com/office/drawing/2014/main" id="{2D573C24-FD97-41D1-A8DD-00BAFAFC1783}"/>
                </a:ext>
              </a:extLst>
            </p:cNvPr>
            <p:cNvSpPr/>
            <p:nvPr/>
          </p:nvSpPr>
          <p:spPr>
            <a:xfrm>
              <a:off x="2488832" y="4037858"/>
              <a:ext cx="1259412" cy="2872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4" name="object 13">
              <a:extLst>
                <a:ext uri="{FF2B5EF4-FFF2-40B4-BE49-F238E27FC236}">
                  <a16:creationId xmlns="" xmlns:a16="http://schemas.microsoft.com/office/drawing/2014/main" id="{7C8AB058-63BF-41F5-BA1A-725D640C485D}"/>
                </a:ext>
              </a:extLst>
            </p:cNvPr>
            <p:cNvSpPr/>
            <p:nvPr/>
          </p:nvSpPr>
          <p:spPr>
            <a:xfrm>
              <a:off x="3967715" y="4138687"/>
              <a:ext cx="797727" cy="2872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="" xmlns:a16="http://schemas.microsoft.com/office/drawing/2014/main" id="{DCF88AE0-0747-4E24-8284-8D26CFFB5260}"/>
                </a:ext>
              </a:extLst>
            </p:cNvPr>
            <p:cNvSpPr/>
            <p:nvPr/>
          </p:nvSpPr>
          <p:spPr>
            <a:xfrm>
              <a:off x="3851965" y="4669859"/>
              <a:ext cx="837129" cy="2872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15">
              <a:extLst>
                <a:ext uri="{FF2B5EF4-FFF2-40B4-BE49-F238E27FC236}">
                  <a16:creationId xmlns="" xmlns:a16="http://schemas.microsoft.com/office/drawing/2014/main" id="{618DDE0C-A563-44A1-9D4B-47F3B31B33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327" y="5473396"/>
              <a:ext cx="1093787" cy="2872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4">
              <a:extLst>
                <a:ext uri="{FF2B5EF4-FFF2-40B4-BE49-F238E27FC236}">
                  <a16:creationId xmlns="" xmlns:a16="http://schemas.microsoft.com/office/drawing/2014/main" id="{5317D6F5-821E-4F4F-975E-148AA8766ABD}"/>
                </a:ext>
              </a:extLst>
            </p:cNvPr>
            <p:cNvSpPr/>
            <p:nvPr/>
          </p:nvSpPr>
          <p:spPr>
            <a:xfrm>
              <a:off x="4529853" y="4787434"/>
              <a:ext cx="1800000" cy="369332"/>
            </a:xfrm>
            <a:custGeom>
              <a:avLst/>
              <a:gdLst/>
              <a:ahLst/>
              <a:cxnLst/>
              <a:rect l="l" t="t" r="r" b="b"/>
              <a:pathLst>
                <a:path w="3843654" h="544194">
                  <a:moveTo>
                    <a:pt x="0" y="272034"/>
                  </a:moveTo>
                  <a:lnTo>
                    <a:pt x="24003" y="228853"/>
                  </a:lnTo>
                  <a:lnTo>
                    <a:pt x="72009" y="197992"/>
                  </a:lnTo>
                  <a:lnTo>
                    <a:pt x="117348" y="178180"/>
                  </a:lnTo>
                  <a:lnTo>
                    <a:pt x="173100" y="159003"/>
                  </a:lnTo>
                  <a:lnTo>
                    <a:pt x="238506" y="140588"/>
                  </a:lnTo>
                  <a:lnTo>
                    <a:pt x="313182" y="123062"/>
                  </a:lnTo>
                  <a:lnTo>
                    <a:pt x="353822" y="114680"/>
                  </a:lnTo>
                  <a:lnTo>
                    <a:pt x="396748" y="106425"/>
                  </a:lnTo>
                  <a:lnTo>
                    <a:pt x="441706" y="98425"/>
                  </a:lnTo>
                  <a:lnTo>
                    <a:pt x="488696" y="90804"/>
                  </a:lnTo>
                  <a:lnTo>
                    <a:pt x="537591" y="83312"/>
                  </a:lnTo>
                  <a:lnTo>
                    <a:pt x="588518" y="76073"/>
                  </a:lnTo>
                  <a:lnTo>
                    <a:pt x="641223" y="69214"/>
                  </a:lnTo>
                  <a:lnTo>
                    <a:pt x="695833" y="62484"/>
                  </a:lnTo>
                  <a:lnTo>
                    <a:pt x="752094" y="56134"/>
                  </a:lnTo>
                  <a:lnTo>
                    <a:pt x="810133" y="50037"/>
                  </a:lnTo>
                  <a:lnTo>
                    <a:pt x="869696" y="44323"/>
                  </a:lnTo>
                  <a:lnTo>
                    <a:pt x="930910" y="38862"/>
                  </a:lnTo>
                  <a:lnTo>
                    <a:pt x="993648" y="33782"/>
                  </a:lnTo>
                  <a:lnTo>
                    <a:pt x="1057910" y="28955"/>
                  </a:lnTo>
                  <a:lnTo>
                    <a:pt x="1123569" y="24511"/>
                  </a:lnTo>
                  <a:lnTo>
                    <a:pt x="1190498" y="20320"/>
                  </a:lnTo>
                  <a:lnTo>
                    <a:pt x="1258697" y="16637"/>
                  </a:lnTo>
                  <a:lnTo>
                    <a:pt x="1328166" y="13208"/>
                  </a:lnTo>
                  <a:lnTo>
                    <a:pt x="1398905" y="10160"/>
                  </a:lnTo>
                  <a:lnTo>
                    <a:pt x="1470660" y="7492"/>
                  </a:lnTo>
                  <a:lnTo>
                    <a:pt x="1543431" y="5207"/>
                  </a:lnTo>
                  <a:lnTo>
                    <a:pt x="1617345" y="3428"/>
                  </a:lnTo>
                  <a:lnTo>
                    <a:pt x="1692148" y="1904"/>
                  </a:lnTo>
                  <a:lnTo>
                    <a:pt x="1767713" y="888"/>
                  </a:lnTo>
                  <a:lnTo>
                    <a:pt x="1844294" y="253"/>
                  </a:lnTo>
                  <a:lnTo>
                    <a:pt x="1921510" y="0"/>
                  </a:lnTo>
                  <a:lnTo>
                    <a:pt x="1998853" y="253"/>
                  </a:lnTo>
                  <a:lnTo>
                    <a:pt x="2075307" y="888"/>
                  </a:lnTo>
                  <a:lnTo>
                    <a:pt x="2150999" y="1904"/>
                  </a:lnTo>
                  <a:lnTo>
                    <a:pt x="2225802" y="3428"/>
                  </a:lnTo>
                  <a:lnTo>
                    <a:pt x="2299716" y="5207"/>
                  </a:lnTo>
                  <a:lnTo>
                    <a:pt x="2372487" y="7492"/>
                  </a:lnTo>
                  <a:lnTo>
                    <a:pt x="2444242" y="10160"/>
                  </a:lnTo>
                  <a:lnTo>
                    <a:pt x="2514981" y="13208"/>
                  </a:lnTo>
                  <a:lnTo>
                    <a:pt x="2584450" y="16637"/>
                  </a:lnTo>
                  <a:lnTo>
                    <a:pt x="2652649" y="20320"/>
                  </a:lnTo>
                  <a:lnTo>
                    <a:pt x="2719578" y="24511"/>
                  </a:lnTo>
                  <a:lnTo>
                    <a:pt x="2785237" y="28955"/>
                  </a:lnTo>
                  <a:lnTo>
                    <a:pt x="2849499" y="33782"/>
                  </a:lnTo>
                  <a:lnTo>
                    <a:pt x="2912237" y="38862"/>
                  </a:lnTo>
                  <a:lnTo>
                    <a:pt x="2973451" y="44323"/>
                  </a:lnTo>
                  <a:lnTo>
                    <a:pt x="3033014" y="50037"/>
                  </a:lnTo>
                  <a:lnTo>
                    <a:pt x="3091053" y="56134"/>
                  </a:lnTo>
                  <a:lnTo>
                    <a:pt x="3147314" y="62484"/>
                  </a:lnTo>
                  <a:lnTo>
                    <a:pt x="3201924" y="69214"/>
                  </a:lnTo>
                  <a:lnTo>
                    <a:pt x="3254629" y="76073"/>
                  </a:lnTo>
                  <a:lnTo>
                    <a:pt x="3305556" y="83312"/>
                  </a:lnTo>
                  <a:lnTo>
                    <a:pt x="3354451" y="90804"/>
                  </a:lnTo>
                  <a:lnTo>
                    <a:pt x="3401441" y="98425"/>
                  </a:lnTo>
                  <a:lnTo>
                    <a:pt x="3446399" y="106425"/>
                  </a:lnTo>
                  <a:lnTo>
                    <a:pt x="3489325" y="114680"/>
                  </a:lnTo>
                  <a:lnTo>
                    <a:pt x="3529965" y="123062"/>
                  </a:lnTo>
                  <a:lnTo>
                    <a:pt x="3568446" y="131825"/>
                  </a:lnTo>
                  <a:lnTo>
                    <a:pt x="3638550" y="149733"/>
                  </a:lnTo>
                  <a:lnTo>
                    <a:pt x="3699129" y="168528"/>
                  </a:lnTo>
                  <a:lnTo>
                    <a:pt x="3749802" y="187960"/>
                  </a:lnTo>
                  <a:lnTo>
                    <a:pt x="3789934" y="208152"/>
                  </a:lnTo>
                  <a:lnTo>
                    <a:pt x="3829558" y="239522"/>
                  </a:lnTo>
                  <a:lnTo>
                    <a:pt x="3843147" y="272034"/>
                  </a:lnTo>
                  <a:lnTo>
                    <a:pt x="3841623" y="282955"/>
                  </a:lnTo>
                  <a:lnTo>
                    <a:pt x="3819144" y="315087"/>
                  </a:lnTo>
                  <a:lnTo>
                    <a:pt x="3771138" y="345948"/>
                  </a:lnTo>
                  <a:lnTo>
                    <a:pt x="3725799" y="365760"/>
                  </a:lnTo>
                  <a:lnTo>
                    <a:pt x="3670046" y="384937"/>
                  </a:lnTo>
                  <a:lnTo>
                    <a:pt x="3604641" y="403351"/>
                  </a:lnTo>
                  <a:lnTo>
                    <a:pt x="3529965" y="420877"/>
                  </a:lnTo>
                  <a:lnTo>
                    <a:pt x="3489325" y="429260"/>
                  </a:lnTo>
                  <a:lnTo>
                    <a:pt x="3446399" y="437514"/>
                  </a:lnTo>
                  <a:lnTo>
                    <a:pt x="3401441" y="445515"/>
                  </a:lnTo>
                  <a:lnTo>
                    <a:pt x="3354451" y="453136"/>
                  </a:lnTo>
                  <a:lnTo>
                    <a:pt x="3305556" y="460628"/>
                  </a:lnTo>
                  <a:lnTo>
                    <a:pt x="3254629" y="467867"/>
                  </a:lnTo>
                  <a:lnTo>
                    <a:pt x="3201924" y="474725"/>
                  </a:lnTo>
                  <a:lnTo>
                    <a:pt x="3147314" y="481457"/>
                  </a:lnTo>
                  <a:lnTo>
                    <a:pt x="3091053" y="487807"/>
                  </a:lnTo>
                  <a:lnTo>
                    <a:pt x="3033014" y="493902"/>
                  </a:lnTo>
                  <a:lnTo>
                    <a:pt x="2973451" y="499617"/>
                  </a:lnTo>
                  <a:lnTo>
                    <a:pt x="2912237" y="505078"/>
                  </a:lnTo>
                  <a:lnTo>
                    <a:pt x="2849499" y="510159"/>
                  </a:lnTo>
                  <a:lnTo>
                    <a:pt x="2785237" y="514985"/>
                  </a:lnTo>
                  <a:lnTo>
                    <a:pt x="2719578" y="519429"/>
                  </a:lnTo>
                  <a:lnTo>
                    <a:pt x="2652649" y="523621"/>
                  </a:lnTo>
                  <a:lnTo>
                    <a:pt x="2584450" y="527303"/>
                  </a:lnTo>
                  <a:lnTo>
                    <a:pt x="2514981" y="530733"/>
                  </a:lnTo>
                  <a:lnTo>
                    <a:pt x="2444242" y="533780"/>
                  </a:lnTo>
                  <a:lnTo>
                    <a:pt x="2372487" y="536448"/>
                  </a:lnTo>
                  <a:lnTo>
                    <a:pt x="2299716" y="538734"/>
                  </a:lnTo>
                  <a:lnTo>
                    <a:pt x="2225802" y="540512"/>
                  </a:lnTo>
                  <a:lnTo>
                    <a:pt x="2150999" y="542036"/>
                  </a:lnTo>
                  <a:lnTo>
                    <a:pt x="2075307" y="543051"/>
                  </a:lnTo>
                  <a:lnTo>
                    <a:pt x="1998853" y="543687"/>
                  </a:lnTo>
                  <a:lnTo>
                    <a:pt x="1921510" y="543940"/>
                  </a:lnTo>
                  <a:lnTo>
                    <a:pt x="1844294" y="543687"/>
                  </a:lnTo>
                  <a:lnTo>
                    <a:pt x="1767713" y="543051"/>
                  </a:lnTo>
                  <a:lnTo>
                    <a:pt x="1692148" y="542036"/>
                  </a:lnTo>
                  <a:lnTo>
                    <a:pt x="1617345" y="540512"/>
                  </a:lnTo>
                  <a:lnTo>
                    <a:pt x="1543431" y="538734"/>
                  </a:lnTo>
                  <a:lnTo>
                    <a:pt x="1470660" y="536448"/>
                  </a:lnTo>
                  <a:lnTo>
                    <a:pt x="1398905" y="533780"/>
                  </a:lnTo>
                  <a:lnTo>
                    <a:pt x="1328166" y="530733"/>
                  </a:lnTo>
                  <a:lnTo>
                    <a:pt x="1258697" y="527303"/>
                  </a:lnTo>
                  <a:lnTo>
                    <a:pt x="1190498" y="523621"/>
                  </a:lnTo>
                  <a:lnTo>
                    <a:pt x="1123569" y="519429"/>
                  </a:lnTo>
                  <a:lnTo>
                    <a:pt x="1057910" y="514985"/>
                  </a:lnTo>
                  <a:lnTo>
                    <a:pt x="993648" y="510159"/>
                  </a:lnTo>
                  <a:lnTo>
                    <a:pt x="930910" y="505078"/>
                  </a:lnTo>
                  <a:lnTo>
                    <a:pt x="869696" y="499617"/>
                  </a:lnTo>
                  <a:lnTo>
                    <a:pt x="810133" y="493902"/>
                  </a:lnTo>
                  <a:lnTo>
                    <a:pt x="752094" y="487807"/>
                  </a:lnTo>
                  <a:lnTo>
                    <a:pt x="695833" y="481457"/>
                  </a:lnTo>
                  <a:lnTo>
                    <a:pt x="641223" y="474725"/>
                  </a:lnTo>
                  <a:lnTo>
                    <a:pt x="588518" y="467867"/>
                  </a:lnTo>
                  <a:lnTo>
                    <a:pt x="537591" y="460628"/>
                  </a:lnTo>
                  <a:lnTo>
                    <a:pt x="488696" y="453136"/>
                  </a:lnTo>
                  <a:lnTo>
                    <a:pt x="441706" y="445515"/>
                  </a:lnTo>
                  <a:lnTo>
                    <a:pt x="396748" y="437514"/>
                  </a:lnTo>
                  <a:lnTo>
                    <a:pt x="353822" y="429260"/>
                  </a:lnTo>
                  <a:lnTo>
                    <a:pt x="313182" y="420877"/>
                  </a:lnTo>
                  <a:lnTo>
                    <a:pt x="274700" y="412114"/>
                  </a:lnTo>
                  <a:lnTo>
                    <a:pt x="204597" y="394208"/>
                  </a:lnTo>
                  <a:lnTo>
                    <a:pt x="144018" y="375412"/>
                  </a:lnTo>
                  <a:lnTo>
                    <a:pt x="93345" y="355980"/>
                  </a:lnTo>
                  <a:lnTo>
                    <a:pt x="53213" y="335788"/>
                  </a:lnTo>
                  <a:lnTo>
                    <a:pt x="13589" y="304418"/>
                  </a:lnTo>
                  <a:lnTo>
                    <a:pt x="0" y="272034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kk-KZ" sz="900" dirty="0">
                  <a:latin typeface="Arial" panose="020B0604020202020204" pitchFamily="34" charset="0"/>
                  <a:cs typeface="Arial" panose="020B0604020202020204" pitchFamily="34" charset="0"/>
                </a:rPr>
                <a:t>Урановые порошки и таблетки</a:t>
              </a:r>
            </a:p>
          </p:txBody>
        </p:sp>
        <p:sp>
          <p:nvSpPr>
            <p:cNvPr id="33" name="object 5">
              <a:extLst>
                <a:ext uri="{FF2B5EF4-FFF2-40B4-BE49-F238E27FC236}">
                  <a16:creationId xmlns="" xmlns:a16="http://schemas.microsoft.com/office/drawing/2014/main" id="{189421C9-63E7-422B-944B-30053FDC0E25}"/>
                </a:ext>
              </a:extLst>
            </p:cNvPr>
            <p:cNvSpPr/>
            <p:nvPr/>
          </p:nvSpPr>
          <p:spPr>
            <a:xfrm>
              <a:off x="4580367" y="4101045"/>
              <a:ext cx="1440000" cy="184667"/>
            </a:xfrm>
            <a:custGeom>
              <a:avLst/>
              <a:gdLst/>
              <a:ahLst/>
              <a:cxnLst/>
              <a:rect l="l" t="t" r="r" b="b"/>
              <a:pathLst>
                <a:path w="1870075" h="349250">
                  <a:moveTo>
                    <a:pt x="0" y="174371"/>
                  </a:moveTo>
                  <a:lnTo>
                    <a:pt x="27177" y="132461"/>
                  </a:lnTo>
                  <a:lnTo>
                    <a:pt x="73405" y="106425"/>
                  </a:lnTo>
                  <a:lnTo>
                    <a:pt x="140080" y="82550"/>
                  </a:lnTo>
                  <a:lnTo>
                    <a:pt x="180340" y="71374"/>
                  </a:lnTo>
                  <a:lnTo>
                    <a:pt x="225044" y="60832"/>
                  </a:lnTo>
                  <a:lnTo>
                    <a:pt x="273812" y="51053"/>
                  </a:lnTo>
                  <a:lnTo>
                    <a:pt x="326517" y="41910"/>
                  </a:lnTo>
                  <a:lnTo>
                    <a:pt x="382777" y="33654"/>
                  </a:lnTo>
                  <a:lnTo>
                    <a:pt x="442468" y="26162"/>
                  </a:lnTo>
                  <a:lnTo>
                    <a:pt x="505205" y="19430"/>
                  </a:lnTo>
                  <a:lnTo>
                    <a:pt x="570992" y="13715"/>
                  </a:lnTo>
                  <a:lnTo>
                    <a:pt x="639445" y="8889"/>
                  </a:lnTo>
                  <a:lnTo>
                    <a:pt x="710184" y="5079"/>
                  </a:lnTo>
                  <a:lnTo>
                    <a:pt x="783209" y="2286"/>
                  </a:lnTo>
                  <a:lnTo>
                    <a:pt x="858266" y="635"/>
                  </a:lnTo>
                  <a:lnTo>
                    <a:pt x="934847" y="0"/>
                  </a:lnTo>
                  <a:lnTo>
                    <a:pt x="1011554" y="635"/>
                  </a:lnTo>
                  <a:lnTo>
                    <a:pt x="1086612" y="2286"/>
                  </a:lnTo>
                  <a:lnTo>
                    <a:pt x="1159637" y="5079"/>
                  </a:lnTo>
                  <a:lnTo>
                    <a:pt x="1230376" y="8889"/>
                  </a:lnTo>
                  <a:lnTo>
                    <a:pt x="1298828" y="13715"/>
                  </a:lnTo>
                  <a:lnTo>
                    <a:pt x="1364615" y="19430"/>
                  </a:lnTo>
                  <a:lnTo>
                    <a:pt x="1427352" y="26162"/>
                  </a:lnTo>
                  <a:lnTo>
                    <a:pt x="1487043" y="33654"/>
                  </a:lnTo>
                  <a:lnTo>
                    <a:pt x="1543303" y="41910"/>
                  </a:lnTo>
                  <a:lnTo>
                    <a:pt x="1596009" y="51053"/>
                  </a:lnTo>
                  <a:lnTo>
                    <a:pt x="1644777" y="60832"/>
                  </a:lnTo>
                  <a:lnTo>
                    <a:pt x="1689480" y="71374"/>
                  </a:lnTo>
                  <a:lnTo>
                    <a:pt x="1729740" y="82550"/>
                  </a:lnTo>
                  <a:lnTo>
                    <a:pt x="1796288" y="106425"/>
                  </a:lnTo>
                  <a:lnTo>
                    <a:pt x="1842643" y="132461"/>
                  </a:lnTo>
                  <a:lnTo>
                    <a:pt x="1869821" y="174371"/>
                  </a:lnTo>
                  <a:lnTo>
                    <a:pt x="1866773" y="188722"/>
                  </a:lnTo>
                  <a:lnTo>
                    <a:pt x="1822196" y="229488"/>
                  </a:lnTo>
                  <a:lnTo>
                    <a:pt x="1765427" y="254507"/>
                  </a:lnTo>
                  <a:lnTo>
                    <a:pt x="1689480" y="277367"/>
                  </a:lnTo>
                  <a:lnTo>
                    <a:pt x="1644777" y="287909"/>
                  </a:lnTo>
                  <a:lnTo>
                    <a:pt x="1596009" y="297688"/>
                  </a:lnTo>
                  <a:lnTo>
                    <a:pt x="1543303" y="306831"/>
                  </a:lnTo>
                  <a:lnTo>
                    <a:pt x="1487043" y="315087"/>
                  </a:lnTo>
                  <a:lnTo>
                    <a:pt x="1427352" y="322579"/>
                  </a:lnTo>
                  <a:lnTo>
                    <a:pt x="1364615" y="329311"/>
                  </a:lnTo>
                  <a:lnTo>
                    <a:pt x="1298828" y="335025"/>
                  </a:lnTo>
                  <a:lnTo>
                    <a:pt x="1230376" y="339851"/>
                  </a:lnTo>
                  <a:lnTo>
                    <a:pt x="1159637" y="343662"/>
                  </a:lnTo>
                  <a:lnTo>
                    <a:pt x="1086612" y="346455"/>
                  </a:lnTo>
                  <a:lnTo>
                    <a:pt x="1011554" y="348106"/>
                  </a:lnTo>
                  <a:lnTo>
                    <a:pt x="934847" y="348741"/>
                  </a:lnTo>
                  <a:lnTo>
                    <a:pt x="858266" y="348106"/>
                  </a:lnTo>
                  <a:lnTo>
                    <a:pt x="783209" y="346455"/>
                  </a:lnTo>
                  <a:lnTo>
                    <a:pt x="710184" y="343662"/>
                  </a:lnTo>
                  <a:lnTo>
                    <a:pt x="639445" y="339851"/>
                  </a:lnTo>
                  <a:lnTo>
                    <a:pt x="570992" y="335025"/>
                  </a:lnTo>
                  <a:lnTo>
                    <a:pt x="505205" y="329311"/>
                  </a:lnTo>
                  <a:lnTo>
                    <a:pt x="442468" y="322579"/>
                  </a:lnTo>
                  <a:lnTo>
                    <a:pt x="382777" y="315087"/>
                  </a:lnTo>
                  <a:lnTo>
                    <a:pt x="326517" y="306831"/>
                  </a:lnTo>
                  <a:lnTo>
                    <a:pt x="273812" y="297688"/>
                  </a:lnTo>
                  <a:lnTo>
                    <a:pt x="225044" y="287909"/>
                  </a:lnTo>
                  <a:lnTo>
                    <a:pt x="180340" y="277367"/>
                  </a:lnTo>
                  <a:lnTo>
                    <a:pt x="140080" y="266191"/>
                  </a:lnTo>
                  <a:lnTo>
                    <a:pt x="73405" y="242188"/>
                  </a:lnTo>
                  <a:lnTo>
                    <a:pt x="27177" y="216280"/>
                  </a:lnTo>
                  <a:lnTo>
                    <a:pt x="0" y="174371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Обогащение урана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="" xmlns:a16="http://schemas.microsoft.com/office/drawing/2014/main" id="{3C089F6E-E302-4CE7-9607-E76D1A1C3535}"/>
                </a:ext>
              </a:extLst>
            </p:cNvPr>
            <p:cNvSpPr/>
            <p:nvPr/>
          </p:nvSpPr>
          <p:spPr>
            <a:xfrm>
              <a:off x="1102196" y="4189983"/>
              <a:ext cx="1440000" cy="184666"/>
            </a:xfrm>
            <a:custGeom>
              <a:avLst/>
              <a:gdLst/>
              <a:ahLst/>
              <a:cxnLst/>
              <a:rect l="l" t="t" r="r" b="b"/>
              <a:pathLst>
                <a:path w="2674620" h="391794">
                  <a:moveTo>
                    <a:pt x="0" y="195579"/>
                  </a:moveTo>
                  <a:lnTo>
                    <a:pt x="32969" y="152273"/>
                  </a:lnTo>
                  <a:lnTo>
                    <a:pt x="72821" y="131825"/>
                  </a:lnTo>
                  <a:lnTo>
                    <a:pt x="127050" y="112267"/>
                  </a:lnTo>
                  <a:lnTo>
                    <a:pt x="194691" y="93979"/>
                  </a:lnTo>
                  <a:lnTo>
                    <a:pt x="233426" y="85216"/>
                  </a:lnTo>
                  <a:lnTo>
                    <a:pt x="275082" y="76835"/>
                  </a:lnTo>
                  <a:lnTo>
                    <a:pt x="319532" y="68706"/>
                  </a:lnTo>
                  <a:lnTo>
                    <a:pt x="366903" y="61087"/>
                  </a:lnTo>
                  <a:lnTo>
                    <a:pt x="417068" y="53720"/>
                  </a:lnTo>
                  <a:lnTo>
                    <a:pt x="469646" y="46736"/>
                  </a:lnTo>
                  <a:lnTo>
                    <a:pt x="524764" y="40258"/>
                  </a:lnTo>
                  <a:lnTo>
                    <a:pt x="582168" y="34162"/>
                  </a:lnTo>
                  <a:lnTo>
                    <a:pt x="641857" y="28448"/>
                  </a:lnTo>
                  <a:lnTo>
                    <a:pt x="703707" y="23367"/>
                  </a:lnTo>
                  <a:lnTo>
                    <a:pt x="767588" y="18541"/>
                  </a:lnTo>
                  <a:lnTo>
                    <a:pt x="833247" y="14350"/>
                  </a:lnTo>
                  <a:lnTo>
                    <a:pt x="900811" y="10667"/>
                  </a:lnTo>
                  <a:lnTo>
                    <a:pt x="970026" y="7492"/>
                  </a:lnTo>
                  <a:lnTo>
                    <a:pt x="1040765" y="4825"/>
                  </a:lnTo>
                  <a:lnTo>
                    <a:pt x="1113028" y="2793"/>
                  </a:lnTo>
                  <a:lnTo>
                    <a:pt x="1186561" y="1269"/>
                  </a:lnTo>
                  <a:lnTo>
                    <a:pt x="1261364" y="253"/>
                  </a:lnTo>
                  <a:lnTo>
                    <a:pt x="1337183" y="0"/>
                  </a:lnTo>
                  <a:lnTo>
                    <a:pt x="1413002" y="253"/>
                  </a:lnTo>
                  <a:lnTo>
                    <a:pt x="1487805" y="1269"/>
                  </a:lnTo>
                  <a:lnTo>
                    <a:pt x="1561338" y="2793"/>
                  </a:lnTo>
                  <a:lnTo>
                    <a:pt x="1633601" y="4825"/>
                  </a:lnTo>
                  <a:lnTo>
                    <a:pt x="1704340" y="7492"/>
                  </a:lnTo>
                  <a:lnTo>
                    <a:pt x="1773555" y="10667"/>
                  </a:lnTo>
                  <a:lnTo>
                    <a:pt x="1840992" y="14350"/>
                  </a:lnTo>
                  <a:lnTo>
                    <a:pt x="1906778" y="18541"/>
                  </a:lnTo>
                  <a:lnTo>
                    <a:pt x="1970659" y="23367"/>
                  </a:lnTo>
                  <a:lnTo>
                    <a:pt x="2032508" y="28448"/>
                  </a:lnTo>
                  <a:lnTo>
                    <a:pt x="2092198" y="34162"/>
                  </a:lnTo>
                  <a:lnTo>
                    <a:pt x="2149602" y="40258"/>
                  </a:lnTo>
                  <a:lnTo>
                    <a:pt x="2204720" y="46736"/>
                  </a:lnTo>
                  <a:lnTo>
                    <a:pt x="2257297" y="53720"/>
                  </a:lnTo>
                  <a:lnTo>
                    <a:pt x="2307463" y="61087"/>
                  </a:lnTo>
                  <a:lnTo>
                    <a:pt x="2354834" y="68706"/>
                  </a:lnTo>
                  <a:lnTo>
                    <a:pt x="2399284" y="76835"/>
                  </a:lnTo>
                  <a:lnTo>
                    <a:pt x="2440940" y="85216"/>
                  </a:lnTo>
                  <a:lnTo>
                    <a:pt x="2479675" y="93979"/>
                  </a:lnTo>
                  <a:lnTo>
                    <a:pt x="2547366" y="112267"/>
                  </a:lnTo>
                  <a:lnTo>
                    <a:pt x="2601595" y="131825"/>
                  </a:lnTo>
                  <a:lnTo>
                    <a:pt x="2641346" y="152273"/>
                  </a:lnTo>
                  <a:lnTo>
                    <a:pt x="2672207" y="184530"/>
                  </a:lnTo>
                  <a:lnTo>
                    <a:pt x="2674366" y="195579"/>
                  </a:lnTo>
                  <a:lnTo>
                    <a:pt x="2672207" y="206755"/>
                  </a:lnTo>
                  <a:lnTo>
                    <a:pt x="2641346" y="239013"/>
                  </a:lnTo>
                  <a:lnTo>
                    <a:pt x="2601595" y="259461"/>
                  </a:lnTo>
                  <a:lnTo>
                    <a:pt x="2547366" y="279018"/>
                  </a:lnTo>
                  <a:lnTo>
                    <a:pt x="2479675" y="297306"/>
                  </a:lnTo>
                  <a:lnTo>
                    <a:pt x="2440940" y="306069"/>
                  </a:lnTo>
                  <a:lnTo>
                    <a:pt x="2399284" y="314451"/>
                  </a:lnTo>
                  <a:lnTo>
                    <a:pt x="2354834" y="322579"/>
                  </a:lnTo>
                  <a:lnTo>
                    <a:pt x="2307463" y="330200"/>
                  </a:lnTo>
                  <a:lnTo>
                    <a:pt x="2257297" y="337565"/>
                  </a:lnTo>
                  <a:lnTo>
                    <a:pt x="2204720" y="344550"/>
                  </a:lnTo>
                  <a:lnTo>
                    <a:pt x="2149602" y="351027"/>
                  </a:lnTo>
                  <a:lnTo>
                    <a:pt x="2092198" y="357124"/>
                  </a:lnTo>
                  <a:lnTo>
                    <a:pt x="2032508" y="362838"/>
                  </a:lnTo>
                  <a:lnTo>
                    <a:pt x="1970659" y="367918"/>
                  </a:lnTo>
                  <a:lnTo>
                    <a:pt x="1906778" y="372744"/>
                  </a:lnTo>
                  <a:lnTo>
                    <a:pt x="1840992" y="376936"/>
                  </a:lnTo>
                  <a:lnTo>
                    <a:pt x="1773555" y="380618"/>
                  </a:lnTo>
                  <a:lnTo>
                    <a:pt x="1704340" y="383793"/>
                  </a:lnTo>
                  <a:lnTo>
                    <a:pt x="1633601" y="386461"/>
                  </a:lnTo>
                  <a:lnTo>
                    <a:pt x="1561338" y="388492"/>
                  </a:lnTo>
                  <a:lnTo>
                    <a:pt x="1487805" y="390016"/>
                  </a:lnTo>
                  <a:lnTo>
                    <a:pt x="1413002" y="391032"/>
                  </a:lnTo>
                  <a:lnTo>
                    <a:pt x="1337183" y="391287"/>
                  </a:lnTo>
                  <a:lnTo>
                    <a:pt x="1261364" y="391032"/>
                  </a:lnTo>
                  <a:lnTo>
                    <a:pt x="1186561" y="390016"/>
                  </a:lnTo>
                  <a:lnTo>
                    <a:pt x="1113028" y="388492"/>
                  </a:lnTo>
                  <a:lnTo>
                    <a:pt x="1040765" y="386461"/>
                  </a:lnTo>
                  <a:lnTo>
                    <a:pt x="970026" y="383793"/>
                  </a:lnTo>
                  <a:lnTo>
                    <a:pt x="900811" y="380618"/>
                  </a:lnTo>
                  <a:lnTo>
                    <a:pt x="833247" y="376936"/>
                  </a:lnTo>
                  <a:lnTo>
                    <a:pt x="767588" y="372744"/>
                  </a:lnTo>
                  <a:lnTo>
                    <a:pt x="703707" y="367918"/>
                  </a:lnTo>
                  <a:lnTo>
                    <a:pt x="641857" y="362838"/>
                  </a:lnTo>
                  <a:lnTo>
                    <a:pt x="582168" y="357124"/>
                  </a:lnTo>
                  <a:lnTo>
                    <a:pt x="524764" y="351027"/>
                  </a:lnTo>
                  <a:lnTo>
                    <a:pt x="469646" y="344550"/>
                  </a:lnTo>
                  <a:lnTo>
                    <a:pt x="417068" y="337565"/>
                  </a:lnTo>
                  <a:lnTo>
                    <a:pt x="366903" y="330200"/>
                  </a:lnTo>
                  <a:lnTo>
                    <a:pt x="319532" y="322579"/>
                  </a:lnTo>
                  <a:lnTo>
                    <a:pt x="275082" y="314451"/>
                  </a:lnTo>
                  <a:lnTo>
                    <a:pt x="233426" y="306069"/>
                  </a:lnTo>
                  <a:lnTo>
                    <a:pt x="194691" y="297306"/>
                  </a:lnTo>
                  <a:lnTo>
                    <a:pt x="127050" y="279018"/>
                  </a:lnTo>
                  <a:lnTo>
                    <a:pt x="72821" y="259461"/>
                  </a:lnTo>
                  <a:lnTo>
                    <a:pt x="32969" y="239013"/>
                  </a:lnTo>
                  <a:lnTo>
                    <a:pt x="2120" y="206755"/>
                  </a:lnTo>
                  <a:lnTo>
                    <a:pt x="0" y="195579"/>
                  </a:lnTo>
                  <a:close/>
                </a:path>
              </a:pathLst>
            </a:custGeom>
            <a:ln w="19050">
              <a:solidFill>
                <a:schemeClr val="accent2"/>
              </a:solidFill>
              <a:prstDash val="sysDot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kk-KZ" sz="900" dirty="0">
                  <a:latin typeface="Arial" panose="020B0604020202020204" pitchFamily="34" charset="0"/>
                  <a:cs typeface="Arial" panose="020B0604020202020204" pitchFamily="34" charset="0"/>
                </a:rPr>
                <a:t>Конверсия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6">
              <a:extLst>
                <a:ext uri="{FF2B5EF4-FFF2-40B4-BE49-F238E27FC236}">
                  <a16:creationId xmlns="" xmlns:a16="http://schemas.microsoft.com/office/drawing/2014/main" id="{5576F29D-7F09-4113-9E21-EA806CBF1674}"/>
                </a:ext>
              </a:extLst>
            </p:cNvPr>
            <p:cNvSpPr/>
            <p:nvPr/>
          </p:nvSpPr>
          <p:spPr>
            <a:xfrm>
              <a:off x="902189" y="4976245"/>
              <a:ext cx="1440000" cy="184667"/>
            </a:xfrm>
            <a:custGeom>
              <a:avLst/>
              <a:gdLst/>
              <a:ahLst/>
              <a:cxnLst/>
              <a:rect l="l" t="t" r="r" b="b"/>
              <a:pathLst>
                <a:path w="2383154" h="403860">
                  <a:moveTo>
                    <a:pt x="0" y="201803"/>
                  </a:moveTo>
                  <a:lnTo>
                    <a:pt x="20675" y="164211"/>
                  </a:lnTo>
                  <a:lnTo>
                    <a:pt x="56286" y="140335"/>
                  </a:lnTo>
                  <a:lnTo>
                    <a:pt x="108076" y="117729"/>
                  </a:lnTo>
                  <a:lnTo>
                    <a:pt x="174751" y="96520"/>
                  </a:lnTo>
                  <a:lnTo>
                    <a:pt x="213487" y="86487"/>
                  </a:lnTo>
                  <a:lnTo>
                    <a:pt x="255523" y="76962"/>
                  </a:lnTo>
                  <a:lnTo>
                    <a:pt x="300735" y="67818"/>
                  </a:lnTo>
                  <a:lnTo>
                    <a:pt x="348995" y="59055"/>
                  </a:lnTo>
                  <a:lnTo>
                    <a:pt x="400176" y="50927"/>
                  </a:lnTo>
                  <a:lnTo>
                    <a:pt x="454151" y="43307"/>
                  </a:lnTo>
                  <a:lnTo>
                    <a:pt x="510794" y="36195"/>
                  </a:lnTo>
                  <a:lnTo>
                    <a:pt x="569976" y="29591"/>
                  </a:lnTo>
                  <a:lnTo>
                    <a:pt x="631444" y="23622"/>
                  </a:lnTo>
                  <a:lnTo>
                    <a:pt x="695070" y="18287"/>
                  </a:lnTo>
                  <a:lnTo>
                    <a:pt x="760857" y="13589"/>
                  </a:lnTo>
                  <a:lnTo>
                    <a:pt x="828675" y="9525"/>
                  </a:lnTo>
                  <a:lnTo>
                    <a:pt x="898144" y="6223"/>
                  </a:lnTo>
                  <a:lnTo>
                    <a:pt x="969390" y="3556"/>
                  </a:lnTo>
                  <a:lnTo>
                    <a:pt x="1042034" y="1524"/>
                  </a:lnTo>
                  <a:lnTo>
                    <a:pt x="1116202" y="381"/>
                  </a:lnTo>
                  <a:lnTo>
                    <a:pt x="1191514" y="0"/>
                  </a:lnTo>
                  <a:lnTo>
                    <a:pt x="1266825" y="381"/>
                  </a:lnTo>
                  <a:lnTo>
                    <a:pt x="1340993" y="1524"/>
                  </a:lnTo>
                  <a:lnTo>
                    <a:pt x="1413637" y="3556"/>
                  </a:lnTo>
                  <a:lnTo>
                    <a:pt x="1484883" y="6223"/>
                  </a:lnTo>
                  <a:lnTo>
                    <a:pt x="1554352" y="9525"/>
                  </a:lnTo>
                  <a:lnTo>
                    <a:pt x="1622170" y="13589"/>
                  </a:lnTo>
                  <a:lnTo>
                    <a:pt x="1687957" y="18287"/>
                  </a:lnTo>
                  <a:lnTo>
                    <a:pt x="1751583" y="23622"/>
                  </a:lnTo>
                  <a:lnTo>
                    <a:pt x="1813052" y="29591"/>
                  </a:lnTo>
                  <a:lnTo>
                    <a:pt x="1872233" y="36195"/>
                  </a:lnTo>
                  <a:lnTo>
                    <a:pt x="1928876" y="43307"/>
                  </a:lnTo>
                  <a:lnTo>
                    <a:pt x="1982851" y="50927"/>
                  </a:lnTo>
                  <a:lnTo>
                    <a:pt x="2034032" y="59055"/>
                  </a:lnTo>
                  <a:lnTo>
                    <a:pt x="2082292" y="67818"/>
                  </a:lnTo>
                  <a:lnTo>
                    <a:pt x="2127504" y="76962"/>
                  </a:lnTo>
                  <a:lnTo>
                    <a:pt x="2169541" y="86487"/>
                  </a:lnTo>
                  <a:lnTo>
                    <a:pt x="2208276" y="96520"/>
                  </a:lnTo>
                  <a:lnTo>
                    <a:pt x="2274951" y="117729"/>
                  </a:lnTo>
                  <a:lnTo>
                    <a:pt x="2326767" y="140335"/>
                  </a:lnTo>
                  <a:lnTo>
                    <a:pt x="2362327" y="164211"/>
                  </a:lnTo>
                  <a:lnTo>
                    <a:pt x="2383028" y="201803"/>
                  </a:lnTo>
                  <a:lnTo>
                    <a:pt x="2380742" y="214630"/>
                  </a:lnTo>
                  <a:lnTo>
                    <a:pt x="2346579" y="251460"/>
                  </a:lnTo>
                  <a:lnTo>
                    <a:pt x="2302764" y="274701"/>
                  </a:lnTo>
                  <a:lnTo>
                    <a:pt x="2243455" y="296672"/>
                  </a:lnTo>
                  <a:lnTo>
                    <a:pt x="2169541" y="317119"/>
                  </a:lnTo>
                  <a:lnTo>
                    <a:pt x="2127504" y="326644"/>
                  </a:lnTo>
                  <a:lnTo>
                    <a:pt x="2082292" y="335788"/>
                  </a:lnTo>
                  <a:lnTo>
                    <a:pt x="2034032" y="344551"/>
                  </a:lnTo>
                  <a:lnTo>
                    <a:pt x="1982851" y="352679"/>
                  </a:lnTo>
                  <a:lnTo>
                    <a:pt x="1928876" y="360299"/>
                  </a:lnTo>
                  <a:lnTo>
                    <a:pt x="1872233" y="367411"/>
                  </a:lnTo>
                  <a:lnTo>
                    <a:pt x="1813052" y="374015"/>
                  </a:lnTo>
                  <a:lnTo>
                    <a:pt x="1751583" y="379984"/>
                  </a:lnTo>
                  <a:lnTo>
                    <a:pt x="1687957" y="385318"/>
                  </a:lnTo>
                  <a:lnTo>
                    <a:pt x="1622170" y="390017"/>
                  </a:lnTo>
                  <a:lnTo>
                    <a:pt x="1554352" y="394081"/>
                  </a:lnTo>
                  <a:lnTo>
                    <a:pt x="1484883" y="397383"/>
                  </a:lnTo>
                  <a:lnTo>
                    <a:pt x="1413637" y="400050"/>
                  </a:lnTo>
                  <a:lnTo>
                    <a:pt x="1340993" y="402082"/>
                  </a:lnTo>
                  <a:lnTo>
                    <a:pt x="1266825" y="403225"/>
                  </a:lnTo>
                  <a:lnTo>
                    <a:pt x="1191514" y="403606"/>
                  </a:lnTo>
                  <a:lnTo>
                    <a:pt x="1116202" y="403225"/>
                  </a:lnTo>
                  <a:lnTo>
                    <a:pt x="1042034" y="402082"/>
                  </a:lnTo>
                  <a:lnTo>
                    <a:pt x="969390" y="400050"/>
                  </a:lnTo>
                  <a:lnTo>
                    <a:pt x="898144" y="397383"/>
                  </a:lnTo>
                  <a:lnTo>
                    <a:pt x="828675" y="394081"/>
                  </a:lnTo>
                  <a:lnTo>
                    <a:pt x="760857" y="390017"/>
                  </a:lnTo>
                  <a:lnTo>
                    <a:pt x="695070" y="385318"/>
                  </a:lnTo>
                  <a:lnTo>
                    <a:pt x="631444" y="379984"/>
                  </a:lnTo>
                  <a:lnTo>
                    <a:pt x="569976" y="374015"/>
                  </a:lnTo>
                  <a:lnTo>
                    <a:pt x="510794" y="367411"/>
                  </a:lnTo>
                  <a:lnTo>
                    <a:pt x="454151" y="360299"/>
                  </a:lnTo>
                  <a:lnTo>
                    <a:pt x="400176" y="352679"/>
                  </a:lnTo>
                  <a:lnTo>
                    <a:pt x="348995" y="344551"/>
                  </a:lnTo>
                  <a:lnTo>
                    <a:pt x="300735" y="335788"/>
                  </a:lnTo>
                  <a:lnTo>
                    <a:pt x="255523" y="326644"/>
                  </a:lnTo>
                  <a:lnTo>
                    <a:pt x="213487" y="317119"/>
                  </a:lnTo>
                  <a:lnTo>
                    <a:pt x="174751" y="307086"/>
                  </a:lnTo>
                  <a:lnTo>
                    <a:pt x="108076" y="285877"/>
                  </a:lnTo>
                  <a:lnTo>
                    <a:pt x="56286" y="263271"/>
                  </a:lnTo>
                  <a:lnTo>
                    <a:pt x="20675" y="239395"/>
                  </a:lnTo>
                  <a:lnTo>
                    <a:pt x="0" y="201803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kk-KZ" sz="900" dirty="0">
                  <a:latin typeface="Arial" panose="020B0604020202020204" pitchFamily="34" charset="0"/>
                  <a:cs typeface="Arial" panose="020B0604020202020204" pitchFamily="34" charset="0"/>
                </a:rPr>
                <a:t>Переработка урана</a:t>
              </a:r>
            </a:p>
          </p:txBody>
        </p:sp>
        <p:sp>
          <p:nvSpPr>
            <p:cNvPr id="42" name="object 7">
              <a:extLst>
                <a:ext uri="{FF2B5EF4-FFF2-40B4-BE49-F238E27FC236}">
                  <a16:creationId xmlns="" xmlns:a16="http://schemas.microsoft.com/office/drawing/2014/main" id="{89B4B3DB-E94D-4CE6-B0AF-6908C3D97081}"/>
                </a:ext>
              </a:extLst>
            </p:cNvPr>
            <p:cNvSpPr/>
            <p:nvPr/>
          </p:nvSpPr>
          <p:spPr>
            <a:xfrm>
              <a:off x="1678538" y="5813453"/>
              <a:ext cx="1440000" cy="184667"/>
            </a:xfrm>
            <a:custGeom>
              <a:avLst/>
              <a:gdLst/>
              <a:ahLst/>
              <a:cxnLst/>
              <a:rect l="l" t="t" r="r" b="b"/>
              <a:pathLst>
                <a:path w="3139440" h="391795">
                  <a:moveTo>
                    <a:pt x="0" y="195579"/>
                  </a:moveTo>
                  <a:lnTo>
                    <a:pt x="30022" y="157352"/>
                  </a:lnTo>
                  <a:lnTo>
                    <a:pt x="66459" y="139191"/>
                  </a:lnTo>
                  <a:lnTo>
                    <a:pt x="116243" y="121665"/>
                  </a:lnTo>
                  <a:lnTo>
                    <a:pt x="178625" y="104901"/>
                  </a:lnTo>
                  <a:lnTo>
                    <a:pt x="252895" y="89153"/>
                  </a:lnTo>
                  <a:lnTo>
                    <a:pt x="294271" y="81533"/>
                  </a:lnTo>
                  <a:lnTo>
                    <a:pt x="338340" y="74294"/>
                  </a:lnTo>
                  <a:lnTo>
                    <a:pt x="385063" y="67309"/>
                  </a:lnTo>
                  <a:lnTo>
                    <a:pt x="434213" y="60578"/>
                  </a:lnTo>
                  <a:lnTo>
                    <a:pt x="485901" y="54101"/>
                  </a:lnTo>
                  <a:lnTo>
                    <a:pt x="539876" y="48005"/>
                  </a:lnTo>
                  <a:lnTo>
                    <a:pt x="596138" y="42163"/>
                  </a:lnTo>
                  <a:lnTo>
                    <a:pt x="654557" y="36702"/>
                  </a:lnTo>
                  <a:lnTo>
                    <a:pt x="715010" y="31495"/>
                  </a:lnTo>
                  <a:lnTo>
                    <a:pt x="777494" y="26669"/>
                  </a:lnTo>
                  <a:lnTo>
                    <a:pt x="841882" y="22224"/>
                  </a:lnTo>
                  <a:lnTo>
                    <a:pt x="907923" y="18160"/>
                  </a:lnTo>
                  <a:lnTo>
                    <a:pt x="975868" y="14477"/>
                  </a:lnTo>
                  <a:lnTo>
                    <a:pt x="1045337" y="11175"/>
                  </a:lnTo>
                  <a:lnTo>
                    <a:pt x="1116330" y="8254"/>
                  </a:lnTo>
                  <a:lnTo>
                    <a:pt x="1188846" y="5841"/>
                  </a:lnTo>
                  <a:lnTo>
                    <a:pt x="1262633" y="3682"/>
                  </a:lnTo>
                  <a:lnTo>
                    <a:pt x="1337818" y="2158"/>
                  </a:lnTo>
                  <a:lnTo>
                    <a:pt x="1414018" y="888"/>
                  </a:lnTo>
                  <a:lnTo>
                    <a:pt x="1491361" y="253"/>
                  </a:lnTo>
                  <a:lnTo>
                    <a:pt x="1569720" y="0"/>
                  </a:lnTo>
                  <a:lnTo>
                    <a:pt x="1648078" y="253"/>
                  </a:lnTo>
                  <a:lnTo>
                    <a:pt x="1725421" y="888"/>
                  </a:lnTo>
                  <a:lnTo>
                    <a:pt x="1801621" y="2158"/>
                  </a:lnTo>
                  <a:lnTo>
                    <a:pt x="1876806" y="3682"/>
                  </a:lnTo>
                  <a:lnTo>
                    <a:pt x="1950593" y="5841"/>
                  </a:lnTo>
                  <a:lnTo>
                    <a:pt x="2023109" y="8254"/>
                  </a:lnTo>
                  <a:lnTo>
                    <a:pt x="2094102" y="11175"/>
                  </a:lnTo>
                  <a:lnTo>
                    <a:pt x="2163572" y="14477"/>
                  </a:lnTo>
                  <a:lnTo>
                    <a:pt x="2231517" y="18160"/>
                  </a:lnTo>
                  <a:lnTo>
                    <a:pt x="2297557" y="22224"/>
                  </a:lnTo>
                  <a:lnTo>
                    <a:pt x="2361946" y="26669"/>
                  </a:lnTo>
                  <a:lnTo>
                    <a:pt x="2424429" y="31495"/>
                  </a:lnTo>
                  <a:lnTo>
                    <a:pt x="2484881" y="36702"/>
                  </a:lnTo>
                  <a:lnTo>
                    <a:pt x="2543302" y="42163"/>
                  </a:lnTo>
                  <a:lnTo>
                    <a:pt x="2599563" y="48005"/>
                  </a:lnTo>
                  <a:lnTo>
                    <a:pt x="2653538" y="54101"/>
                  </a:lnTo>
                  <a:lnTo>
                    <a:pt x="2705227" y="60578"/>
                  </a:lnTo>
                  <a:lnTo>
                    <a:pt x="2754376" y="67309"/>
                  </a:lnTo>
                  <a:lnTo>
                    <a:pt x="2801112" y="74294"/>
                  </a:lnTo>
                  <a:lnTo>
                    <a:pt x="2845180" y="81533"/>
                  </a:lnTo>
                  <a:lnTo>
                    <a:pt x="2886583" y="89153"/>
                  </a:lnTo>
                  <a:lnTo>
                    <a:pt x="2925064" y="96900"/>
                  </a:lnTo>
                  <a:lnTo>
                    <a:pt x="2993516" y="113156"/>
                  </a:lnTo>
                  <a:lnTo>
                    <a:pt x="3049651" y="130301"/>
                  </a:lnTo>
                  <a:lnTo>
                    <a:pt x="3092958" y="148208"/>
                  </a:lnTo>
                  <a:lnTo>
                    <a:pt x="3131820" y="176275"/>
                  </a:lnTo>
                  <a:lnTo>
                    <a:pt x="3139440" y="195579"/>
                  </a:lnTo>
                  <a:lnTo>
                    <a:pt x="3137535" y="205358"/>
                  </a:lnTo>
                  <a:lnTo>
                    <a:pt x="3109467" y="233933"/>
                  </a:lnTo>
                  <a:lnTo>
                    <a:pt x="3073018" y="252094"/>
                  </a:lnTo>
                  <a:lnTo>
                    <a:pt x="3023235" y="269620"/>
                  </a:lnTo>
                  <a:lnTo>
                    <a:pt x="2960878" y="286384"/>
                  </a:lnTo>
                  <a:lnTo>
                    <a:pt x="2886583" y="302132"/>
                  </a:lnTo>
                  <a:lnTo>
                    <a:pt x="2845180" y="309752"/>
                  </a:lnTo>
                  <a:lnTo>
                    <a:pt x="2801112" y="316991"/>
                  </a:lnTo>
                  <a:lnTo>
                    <a:pt x="2754376" y="323976"/>
                  </a:lnTo>
                  <a:lnTo>
                    <a:pt x="2705227" y="330707"/>
                  </a:lnTo>
                  <a:lnTo>
                    <a:pt x="2653538" y="337184"/>
                  </a:lnTo>
                  <a:lnTo>
                    <a:pt x="2599563" y="343280"/>
                  </a:lnTo>
                  <a:lnTo>
                    <a:pt x="2543302" y="349122"/>
                  </a:lnTo>
                  <a:lnTo>
                    <a:pt x="2484881" y="354583"/>
                  </a:lnTo>
                  <a:lnTo>
                    <a:pt x="2424429" y="359790"/>
                  </a:lnTo>
                  <a:lnTo>
                    <a:pt x="2361946" y="364616"/>
                  </a:lnTo>
                  <a:lnTo>
                    <a:pt x="2297557" y="369061"/>
                  </a:lnTo>
                  <a:lnTo>
                    <a:pt x="2231517" y="373125"/>
                  </a:lnTo>
                  <a:lnTo>
                    <a:pt x="2163572" y="376808"/>
                  </a:lnTo>
                  <a:lnTo>
                    <a:pt x="2094102" y="380110"/>
                  </a:lnTo>
                  <a:lnTo>
                    <a:pt x="2023109" y="383031"/>
                  </a:lnTo>
                  <a:lnTo>
                    <a:pt x="1950593" y="385444"/>
                  </a:lnTo>
                  <a:lnTo>
                    <a:pt x="1876806" y="387603"/>
                  </a:lnTo>
                  <a:lnTo>
                    <a:pt x="1801621" y="389127"/>
                  </a:lnTo>
                  <a:lnTo>
                    <a:pt x="1725421" y="390397"/>
                  </a:lnTo>
                  <a:lnTo>
                    <a:pt x="1648078" y="391032"/>
                  </a:lnTo>
                  <a:lnTo>
                    <a:pt x="1569720" y="391286"/>
                  </a:lnTo>
                  <a:lnTo>
                    <a:pt x="1491361" y="391032"/>
                  </a:lnTo>
                  <a:lnTo>
                    <a:pt x="1414018" y="390397"/>
                  </a:lnTo>
                  <a:lnTo>
                    <a:pt x="1337818" y="389127"/>
                  </a:lnTo>
                  <a:lnTo>
                    <a:pt x="1262633" y="387603"/>
                  </a:lnTo>
                  <a:lnTo>
                    <a:pt x="1188846" y="385444"/>
                  </a:lnTo>
                  <a:lnTo>
                    <a:pt x="1116330" y="383031"/>
                  </a:lnTo>
                  <a:lnTo>
                    <a:pt x="1045337" y="380110"/>
                  </a:lnTo>
                  <a:lnTo>
                    <a:pt x="975868" y="376808"/>
                  </a:lnTo>
                  <a:lnTo>
                    <a:pt x="907923" y="373125"/>
                  </a:lnTo>
                  <a:lnTo>
                    <a:pt x="841882" y="369061"/>
                  </a:lnTo>
                  <a:lnTo>
                    <a:pt x="777494" y="364616"/>
                  </a:lnTo>
                  <a:lnTo>
                    <a:pt x="715010" y="359790"/>
                  </a:lnTo>
                  <a:lnTo>
                    <a:pt x="654557" y="354583"/>
                  </a:lnTo>
                  <a:lnTo>
                    <a:pt x="596138" y="349122"/>
                  </a:lnTo>
                  <a:lnTo>
                    <a:pt x="539876" y="343280"/>
                  </a:lnTo>
                  <a:lnTo>
                    <a:pt x="485901" y="337184"/>
                  </a:lnTo>
                  <a:lnTo>
                    <a:pt x="434213" y="330707"/>
                  </a:lnTo>
                  <a:lnTo>
                    <a:pt x="385063" y="323976"/>
                  </a:lnTo>
                  <a:lnTo>
                    <a:pt x="338340" y="316991"/>
                  </a:lnTo>
                  <a:lnTo>
                    <a:pt x="294271" y="309752"/>
                  </a:lnTo>
                  <a:lnTo>
                    <a:pt x="252895" y="302132"/>
                  </a:lnTo>
                  <a:lnTo>
                    <a:pt x="214325" y="294385"/>
                  </a:lnTo>
                  <a:lnTo>
                    <a:pt x="145897" y="278129"/>
                  </a:lnTo>
                  <a:lnTo>
                    <a:pt x="89725" y="260984"/>
                  </a:lnTo>
                  <a:lnTo>
                    <a:pt x="46532" y="243077"/>
                  </a:lnTo>
                  <a:lnTo>
                    <a:pt x="7619" y="215010"/>
                  </a:lnTo>
                  <a:lnTo>
                    <a:pt x="0" y="195579"/>
                  </a:lnTo>
                  <a:close/>
                </a:path>
              </a:pathLst>
            </a:custGeom>
            <a:ln w="19050">
              <a:solidFill>
                <a:schemeClr val="accent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kk-KZ" sz="900" dirty="0">
                  <a:latin typeface="Arial" panose="020B0604020202020204" pitchFamily="34" charset="0"/>
                  <a:cs typeface="Arial" panose="020B0604020202020204" pitchFamily="34" charset="0"/>
                </a:rPr>
                <a:t>Добыча урана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bject 2">
              <a:extLst>
                <a:ext uri="{FF2B5EF4-FFF2-40B4-BE49-F238E27FC236}">
                  <a16:creationId xmlns="" xmlns:a16="http://schemas.microsoft.com/office/drawing/2014/main" id="{5EB1991D-9A35-4817-95A2-8B170AE5DB76}"/>
                </a:ext>
              </a:extLst>
            </p:cNvPr>
            <p:cNvSpPr/>
            <p:nvPr/>
          </p:nvSpPr>
          <p:spPr>
            <a:xfrm>
              <a:off x="4394293" y="5807213"/>
              <a:ext cx="1522945" cy="184665"/>
            </a:xfrm>
            <a:custGeom>
              <a:avLst/>
              <a:gdLst/>
              <a:ahLst/>
              <a:cxnLst/>
              <a:rect l="l" t="t" r="r" b="b"/>
              <a:pathLst>
                <a:path w="2979420" h="397510">
                  <a:moveTo>
                    <a:pt x="0" y="198755"/>
                  </a:moveTo>
                  <a:lnTo>
                    <a:pt x="30225" y="158623"/>
                  </a:lnTo>
                  <a:lnTo>
                    <a:pt x="66928" y="139573"/>
                  </a:lnTo>
                  <a:lnTo>
                    <a:pt x="117094" y="121285"/>
                  </a:lnTo>
                  <a:lnTo>
                    <a:pt x="179831" y="104012"/>
                  </a:lnTo>
                  <a:lnTo>
                    <a:pt x="254380" y="87630"/>
                  </a:lnTo>
                  <a:lnTo>
                    <a:pt x="295909" y="79756"/>
                  </a:lnTo>
                  <a:lnTo>
                    <a:pt x="340105" y="72262"/>
                  </a:lnTo>
                  <a:lnTo>
                    <a:pt x="386969" y="65150"/>
                  </a:lnTo>
                  <a:lnTo>
                    <a:pt x="436245" y="58166"/>
                  </a:lnTo>
                  <a:lnTo>
                    <a:pt x="488060" y="51562"/>
                  </a:lnTo>
                  <a:lnTo>
                    <a:pt x="542035" y="45338"/>
                  </a:lnTo>
                  <a:lnTo>
                    <a:pt x="598297" y="39497"/>
                  </a:lnTo>
                  <a:lnTo>
                    <a:pt x="656716" y="33909"/>
                  </a:lnTo>
                  <a:lnTo>
                    <a:pt x="717169" y="28701"/>
                  </a:lnTo>
                  <a:lnTo>
                    <a:pt x="779526" y="24003"/>
                  </a:lnTo>
                  <a:lnTo>
                    <a:pt x="843787" y="19558"/>
                  </a:lnTo>
                  <a:lnTo>
                    <a:pt x="909827" y="15621"/>
                  </a:lnTo>
                  <a:lnTo>
                    <a:pt x="977391" y="12064"/>
                  </a:lnTo>
                  <a:lnTo>
                    <a:pt x="1046606" y="8889"/>
                  </a:lnTo>
                  <a:lnTo>
                    <a:pt x="1117346" y="6223"/>
                  </a:lnTo>
                  <a:lnTo>
                    <a:pt x="1189354" y="4063"/>
                  </a:lnTo>
                  <a:lnTo>
                    <a:pt x="1262760" y="2286"/>
                  </a:lnTo>
                  <a:lnTo>
                    <a:pt x="1337309" y="1016"/>
                  </a:lnTo>
                  <a:lnTo>
                    <a:pt x="1412875" y="254"/>
                  </a:lnTo>
                  <a:lnTo>
                    <a:pt x="1489582" y="0"/>
                  </a:lnTo>
                  <a:lnTo>
                    <a:pt x="1566290" y="254"/>
                  </a:lnTo>
                  <a:lnTo>
                    <a:pt x="1641855" y="1016"/>
                  </a:lnTo>
                  <a:lnTo>
                    <a:pt x="1716404" y="2286"/>
                  </a:lnTo>
                  <a:lnTo>
                    <a:pt x="1789810" y="4063"/>
                  </a:lnTo>
                  <a:lnTo>
                    <a:pt x="1861820" y="6223"/>
                  </a:lnTo>
                  <a:lnTo>
                    <a:pt x="1932558" y="8889"/>
                  </a:lnTo>
                  <a:lnTo>
                    <a:pt x="2001774" y="12064"/>
                  </a:lnTo>
                  <a:lnTo>
                    <a:pt x="2069337" y="15621"/>
                  </a:lnTo>
                  <a:lnTo>
                    <a:pt x="2135378" y="19558"/>
                  </a:lnTo>
                  <a:lnTo>
                    <a:pt x="2199639" y="24003"/>
                  </a:lnTo>
                  <a:lnTo>
                    <a:pt x="2261997" y="28701"/>
                  </a:lnTo>
                  <a:lnTo>
                    <a:pt x="2322449" y="33909"/>
                  </a:lnTo>
                  <a:lnTo>
                    <a:pt x="2380869" y="39497"/>
                  </a:lnTo>
                  <a:lnTo>
                    <a:pt x="2437129" y="45338"/>
                  </a:lnTo>
                  <a:lnTo>
                    <a:pt x="2491104" y="51562"/>
                  </a:lnTo>
                  <a:lnTo>
                    <a:pt x="2542921" y="58166"/>
                  </a:lnTo>
                  <a:lnTo>
                    <a:pt x="2592197" y="65150"/>
                  </a:lnTo>
                  <a:lnTo>
                    <a:pt x="2639059" y="72262"/>
                  </a:lnTo>
                  <a:lnTo>
                    <a:pt x="2683255" y="79756"/>
                  </a:lnTo>
                  <a:lnTo>
                    <a:pt x="2724784" y="87630"/>
                  </a:lnTo>
                  <a:lnTo>
                    <a:pt x="2763520" y="95631"/>
                  </a:lnTo>
                  <a:lnTo>
                    <a:pt x="2832227" y="112522"/>
                  </a:lnTo>
                  <a:lnTo>
                    <a:pt x="2888741" y="130429"/>
                  </a:lnTo>
                  <a:lnTo>
                    <a:pt x="2932303" y="148971"/>
                  </a:lnTo>
                  <a:lnTo>
                    <a:pt x="2971419" y="178435"/>
                  </a:lnTo>
                  <a:lnTo>
                    <a:pt x="2979165" y="198755"/>
                  </a:lnTo>
                  <a:lnTo>
                    <a:pt x="2977260" y="208914"/>
                  </a:lnTo>
                  <a:lnTo>
                    <a:pt x="2948939" y="238760"/>
                  </a:lnTo>
                  <a:lnTo>
                    <a:pt x="2912236" y="257810"/>
                  </a:lnTo>
                  <a:lnTo>
                    <a:pt x="2862072" y="276098"/>
                  </a:lnTo>
                  <a:lnTo>
                    <a:pt x="2799333" y="293370"/>
                  </a:lnTo>
                  <a:lnTo>
                    <a:pt x="2724784" y="309753"/>
                  </a:lnTo>
                  <a:lnTo>
                    <a:pt x="2683255" y="317626"/>
                  </a:lnTo>
                  <a:lnTo>
                    <a:pt x="2639059" y="325120"/>
                  </a:lnTo>
                  <a:lnTo>
                    <a:pt x="2592197" y="332232"/>
                  </a:lnTo>
                  <a:lnTo>
                    <a:pt x="2542921" y="339217"/>
                  </a:lnTo>
                  <a:lnTo>
                    <a:pt x="2491104" y="345821"/>
                  </a:lnTo>
                  <a:lnTo>
                    <a:pt x="2437129" y="352044"/>
                  </a:lnTo>
                  <a:lnTo>
                    <a:pt x="2380869" y="357886"/>
                  </a:lnTo>
                  <a:lnTo>
                    <a:pt x="2322449" y="363474"/>
                  </a:lnTo>
                  <a:lnTo>
                    <a:pt x="2261997" y="368681"/>
                  </a:lnTo>
                  <a:lnTo>
                    <a:pt x="2199639" y="373380"/>
                  </a:lnTo>
                  <a:lnTo>
                    <a:pt x="2135378" y="377825"/>
                  </a:lnTo>
                  <a:lnTo>
                    <a:pt x="2069337" y="381762"/>
                  </a:lnTo>
                  <a:lnTo>
                    <a:pt x="2001774" y="385318"/>
                  </a:lnTo>
                  <a:lnTo>
                    <a:pt x="1932558" y="388493"/>
                  </a:lnTo>
                  <a:lnTo>
                    <a:pt x="1861820" y="391160"/>
                  </a:lnTo>
                  <a:lnTo>
                    <a:pt x="1789810" y="393319"/>
                  </a:lnTo>
                  <a:lnTo>
                    <a:pt x="1716404" y="395097"/>
                  </a:lnTo>
                  <a:lnTo>
                    <a:pt x="1641855" y="396367"/>
                  </a:lnTo>
                  <a:lnTo>
                    <a:pt x="1566290" y="397129"/>
                  </a:lnTo>
                  <a:lnTo>
                    <a:pt x="1489582" y="397383"/>
                  </a:lnTo>
                  <a:lnTo>
                    <a:pt x="1412875" y="397129"/>
                  </a:lnTo>
                  <a:lnTo>
                    <a:pt x="1337309" y="396367"/>
                  </a:lnTo>
                  <a:lnTo>
                    <a:pt x="1262760" y="395097"/>
                  </a:lnTo>
                  <a:lnTo>
                    <a:pt x="1189354" y="393319"/>
                  </a:lnTo>
                  <a:lnTo>
                    <a:pt x="1117346" y="391160"/>
                  </a:lnTo>
                  <a:lnTo>
                    <a:pt x="1046606" y="388493"/>
                  </a:lnTo>
                  <a:lnTo>
                    <a:pt x="977391" y="385318"/>
                  </a:lnTo>
                  <a:lnTo>
                    <a:pt x="909827" y="381762"/>
                  </a:lnTo>
                  <a:lnTo>
                    <a:pt x="843787" y="377825"/>
                  </a:lnTo>
                  <a:lnTo>
                    <a:pt x="779526" y="373380"/>
                  </a:lnTo>
                  <a:lnTo>
                    <a:pt x="717169" y="368681"/>
                  </a:lnTo>
                  <a:lnTo>
                    <a:pt x="656716" y="363474"/>
                  </a:lnTo>
                  <a:lnTo>
                    <a:pt x="598297" y="357886"/>
                  </a:lnTo>
                  <a:lnTo>
                    <a:pt x="542035" y="352044"/>
                  </a:lnTo>
                  <a:lnTo>
                    <a:pt x="488060" y="345821"/>
                  </a:lnTo>
                  <a:lnTo>
                    <a:pt x="436245" y="339217"/>
                  </a:lnTo>
                  <a:lnTo>
                    <a:pt x="386969" y="332232"/>
                  </a:lnTo>
                  <a:lnTo>
                    <a:pt x="340105" y="325120"/>
                  </a:lnTo>
                  <a:lnTo>
                    <a:pt x="295909" y="317626"/>
                  </a:lnTo>
                  <a:lnTo>
                    <a:pt x="254380" y="309753"/>
                  </a:lnTo>
                  <a:lnTo>
                    <a:pt x="215646" y="301751"/>
                  </a:lnTo>
                  <a:lnTo>
                    <a:pt x="146938" y="284861"/>
                  </a:lnTo>
                  <a:lnTo>
                    <a:pt x="90424" y="266954"/>
                  </a:lnTo>
                  <a:lnTo>
                    <a:pt x="46862" y="248412"/>
                  </a:lnTo>
                  <a:lnTo>
                    <a:pt x="7747" y="218948"/>
                  </a:lnTo>
                  <a:lnTo>
                    <a:pt x="0" y="198755"/>
                  </a:lnTo>
                  <a:close/>
                </a:path>
              </a:pathLst>
            </a:custGeom>
            <a:ln w="19050">
              <a:solidFill>
                <a:schemeClr val="tx1"/>
              </a:solidFill>
              <a:prstDash val="lg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kk-KZ" sz="900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Производство </a:t>
              </a:r>
              <a:r>
                <a:rPr lang="kk-KZ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ТВС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Группа 49">
              <a:extLst>
                <a:ext uri="{FF2B5EF4-FFF2-40B4-BE49-F238E27FC236}">
                  <a16:creationId xmlns="" xmlns:a16="http://schemas.microsoft.com/office/drawing/2014/main" id="{DF66E72B-F86C-47C5-BB3E-2039FF967445}"/>
                </a:ext>
              </a:extLst>
            </p:cNvPr>
            <p:cNvGrpSpPr/>
            <p:nvPr/>
          </p:nvGrpSpPr>
          <p:grpSpPr>
            <a:xfrm>
              <a:off x="633581" y="6424475"/>
              <a:ext cx="5462419" cy="385991"/>
              <a:chOff x="3235693" y="6562061"/>
              <a:chExt cx="7944384" cy="298262"/>
            </a:xfrm>
          </p:grpSpPr>
          <p:grpSp>
            <p:nvGrpSpPr>
              <p:cNvPr id="10" name="Группа 50">
                <a:extLst>
                  <a:ext uri="{FF2B5EF4-FFF2-40B4-BE49-F238E27FC236}">
                    <a16:creationId xmlns="" xmlns:a16="http://schemas.microsoft.com/office/drawing/2014/main" id="{613D81F8-309F-42D8-869C-52AF98780F81}"/>
                  </a:ext>
                </a:extLst>
              </p:cNvPr>
              <p:cNvGrpSpPr/>
              <p:nvPr/>
            </p:nvGrpSpPr>
            <p:grpSpPr>
              <a:xfrm>
                <a:off x="3235693" y="6562061"/>
                <a:ext cx="5044844" cy="298262"/>
                <a:chOff x="4473637" y="6074788"/>
                <a:chExt cx="5044844" cy="298262"/>
              </a:xfrm>
            </p:grpSpPr>
            <p:sp>
              <p:nvSpPr>
                <p:cNvPr id="54" name="object 25">
                  <a:extLst>
                    <a:ext uri="{FF2B5EF4-FFF2-40B4-BE49-F238E27FC236}">
                      <a16:creationId xmlns="" xmlns:a16="http://schemas.microsoft.com/office/drawing/2014/main" id="{D1AB9B5B-5706-47CE-A165-75201DB2C8BD}"/>
                    </a:ext>
                  </a:extLst>
                </p:cNvPr>
                <p:cNvSpPr txBox="1"/>
                <p:nvPr/>
              </p:nvSpPr>
              <p:spPr>
                <a:xfrm>
                  <a:off x="4905854" y="6074788"/>
                  <a:ext cx="2343707" cy="28538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9525"/>
                  <a:r>
                    <a:rPr lang="kk-KZ" sz="900" dirty="0">
                      <a:solidFill>
                        <a:srgbClr val="002060"/>
                      </a:solidFill>
                      <a:latin typeface="Arial"/>
                      <a:cs typeface="Arial"/>
                    </a:rPr>
                    <a:t>Действующие производства</a:t>
                  </a:r>
                </a:p>
              </p:txBody>
            </p:sp>
            <p:sp>
              <p:nvSpPr>
                <p:cNvPr id="55" name="object 26">
                  <a:extLst>
                    <a:ext uri="{FF2B5EF4-FFF2-40B4-BE49-F238E27FC236}">
                      <a16:creationId xmlns="" xmlns:a16="http://schemas.microsoft.com/office/drawing/2014/main" id="{366B88BE-1BA9-4CF1-8741-70508BF77EC3}"/>
                    </a:ext>
                  </a:extLst>
                </p:cNvPr>
                <p:cNvSpPr txBox="1"/>
                <p:nvPr/>
              </p:nvSpPr>
              <p:spPr>
                <a:xfrm>
                  <a:off x="7970480" y="6151733"/>
                  <a:ext cx="1548001" cy="14269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9525"/>
                  <a:r>
                    <a:rPr lang="kk-KZ" sz="900" dirty="0">
                      <a:solidFill>
                        <a:srgbClr val="002060"/>
                      </a:solidFill>
                      <a:latin typeface="Arial"/>
                      <a:cs typeface="Arial"/>
                    </a:rPr>
                    <a:t>Реализация</a:t>
                  </a:r>
                </a:p>
              </p:txBody>
            </p:sp>
            <p:sp>
              <p:nvSpPr>
                <p:cNvPr id="56" name="object 28">
                  <a:extLst>
                    <a:ext uri="{FF2B5EF4-FFF2-40B4-BE49-F238E27FC236}">
                      <a16:creationId xmlns="" xmlns:a16="http://schemas.microsoft.com/office/drawing/2014/main" id="{9B44D633-ECA9-4CE8-93D2-1F4CEE2BA8F3}"/>
                    </a:ext>
                  </a:extLst>
                </p:cNvPr>
                <p:cNvSpPr/>
                <p:nvPr/>
              </p:nvSpPr>
              <p:spPr>
                <a:xfrm>
                  <a:off x="4473637" y="6151080"/>
                  <a:ext cx="361314" cy="22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4" h="137160">
                      <a:moveTo>
                        <a:pt x="0" y="68579"/>
                      </a:moveTo>
                      <a:lnTo>
                        <a:pt x="14224" y="41884"/>
                      </a:lnTo>
                      <a:lnTo>
                        <a:pt x="52831" y="20091"/>
                      </a:lnTo>
                      <a:lnTo>
                        <a:pt x="110236" y="5384"/>
                      </a:lnTo>
                      <a:lnTo>
                        <a:pt x="180339" y="0"/>
                      </a:lnTo>
                      <a:lnTo>
                        <a:pt x="250570" y="5384"/>
                      </a:lnTo>
                      <a:lnTo>
                        <a:pt x="307975" y="20091"/>
                      </a:lnTo>
                      <a:lnTo>
                        <a:pt x="346582" y="41884"/>
                      </a:lnTo>
                      <a:lnTo>
                        <a:pt x="360806" y="68579"/>
                      </a:lnTo>
                      <a:lnTo>
                        <a:pt x="346582" y="95275"/>
                      </a:lnTo>
                      <a:lnTo>
                        <a:pt x="307975" y="117068"/>
                      </a:lnTo>
                      <a:lnTo>
                        <a:pt x="250570" y="131775"/>
                      </a:lnTo>
                      <a:lnTo>
                        <a:pt x="180339" y="137159"/>
                      </a:lnTo>
                      <a:lnTo>
                        <a:pt x="110236" y="131775"/>
                      </a:lnTo>
                      <a:lnTo>
                        <a:pt x="52831" y="117068"/>
                      </a:lnTo>
                      <a:lnTo>
                        <a:pt x="14224" y="95275"/>
                      </a:lnTo>
                      <a:lnTo>
                        <a:pt x="0" y="68579"/>
                      </a:lnTo>
                      <a:close/>
                    </a:path>
                  </a:pathLst>
                </a:custGeom>
                <a:ln w="19050"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/>
                </a:p>
              </p:txBody>
            </p:sp>
            <p:sp>
              <p:nvSpPr>
                <p:cNvPr id="57" name="object 29">
                  <a:extLst>
                    <a:ext uri="{FF2B5EF4-FFF2-40B4-BE49-F238E27FC236}">
                      <a16:creationId xmlns="" xmlns:a16="http://schemas.microsoft.com/office/drawing/2014/main" id="{B5F1BD25-E17E-45DB-B5B9-25175C52A031}"/>
                    </a:ext>
                  </a:extLst>
                </p:cNvPr>
                <p:cNvSpPr/>
                <p:nvPr/>
              </p:nvSpPr>
              <p:spPr>
                <a:xfrm>
                  <a:off x="7541438" y="6151080"/>
                  <a:ext cx="358140" cy="22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140" h="140335">
                      <a:moveTo>
                        <a:pt x="0" y="69913"/>
                      </a:moveTo>
                      <a:lnTo>
                        <a:pt x="14097" y="42697"/>
                      </a:lnTo>
                      <a:lnTo>
                        <a:pt x="52450" y="20472"/>
                      </a:lnTo>
                      <a:lnTo>
                        <a:pt x="109347" y="5486"/>
                      </a:lnTo>
                      <a:lnTo>
                        <a:pt x="179070" y="0"/>
                      </a:lnTo>
                      <a:lnTo>
                        <a:pt x="248793" y="5486"/>
                      </a:lnTo>
                      <a:lnTo>
                        <a:pt x="305688" y="20472"/>
                      </a:lnTo>
                      <a:lnTo>
                        <a:pt x="344043" y="42697"/>
                      </a:lnTo>
                      <a:lnTo>
                        <a:pt x="358140" y="69913"/>
                      </a:lnTo>
                      <a:lnTo>
                        <a:pt x="344043" y="97116"/>
                      </a:lnTo>
                      <a:lnTo>
                        <a:pt x="305688" y="119341"/>
                      </a:lnTo>
                      <a:lnTo>
                        <a:pt x="248793" y="134327"/>
                      </a:lnTo>
                      <a:lnTo>
                        <a:pt x="179070" y="139826"/>
                      </a:lnTo>
                      <a:lnTo>
                        <a:pt x="109347" y="134327"/>
                      </a:lnTo>
                      <a:lnTo>
                        <a:pt x="52450" y="119341"/>
                      </a:lnTo>
                      <a:lnTo>
                        <a:pt x="14097" y="97116"/>
                      </a:lnTo>
                      <a:lnTo>
                        <a:pt x="0" y="69913"/>
                      </a:lnTo>
                      <a:close/>
                    </a:path>
                  </a:pathLst>
                </a:custGeom>
                <a:ln w="19050">
                  <a:solidFill>
                    <a:schemeClr val="tx1"/>
                  </a:solidFill>
                  <a:prstDash val="lg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2" name="object 3">
                <a:extLst>
                  <a:ext uri="{FF2B5EF4-FFF2-40B4-BE49-F238E27FC236}">
                    <a16:creationId xmlns="" xmlns:a16="http://schemas.microsoft.com/office/drawing/2014/main" id="{9986D660-FCA9-489B-911A-58884FA2FB33}"/>
                  </a:ext>
                </a:extLst>
              </p:cNvPr>
              <p:cNvSpPr/>
              <p:nvPr/>
            </p:nvSpPr>
            <p:spPr>
              <a:xfrm>
                <a:off x="8525165" y="6633410"/>
                <a:ext cx="360000" cy="221970"/>
              </a:xfrm>
              <a:custGeom>
                <a:avLst/>
                <a:gdLst/>
                <a:ahLst/>
                <a:cxnLst/>
                <a:rect l="l" t="t" r="r" b="b"/>
                <a:pathLst>
                  <a:path w="2674620" h="391794">
                    <a:moveTo>
                      <a:pt x="0" y="195579"/>
                    </a:moveTo>
                    <a:lnTo>
                      <a:pt x="32969" y="152273"/>
                    </a:lnTo>
                    <a:lnTo>
                      <a:pt x="72821" y="131825"/>
                    </a:lnTo>
                    <a:lnTo>
                      <a:pt x="127050" y="112267"/>
                    </a:lnTo>
                    <a:lnTo>
                      <a:pt x="194691" y="93979"/>
                    </a:lnTo>
                    <a:lnTo>
                      <a:pt x="233426" y="85216"/>
                    </a:lnTo>
                    <a:lnTo>
                      <a:pt x="275082" y="76835"/>
                    </a:lnTo>
                    <a:lnTo>
                      <a:pt x="319532" y="68706"/>
                    </a:lnTo>
                    <a:lnTo>
                      <a:pt x="366903" y="61087"/>
                    </a:lnTo>
                    <a:lnTo>
                      <a:pt x="417068" y="53720"/>
                    </a:lnTo>
                    <a:lnTo>
                      <a:pt x="469646" y="46736"/>
                    </a:lnTo>
                    <a:lnTo>
                      <a:pt x="524764" y="40258"/>
                    </a:lnTo>
                    <a:lnTo>
                      <a:pt x="582168" y="34162"/>
                    </a:lnTo>
                    <a:lnTo>
                      <a:pt x="641857" y="28448"/>
                    </a:lnTo>
                    <a:lnTo>
                      <a:pt x="703707" y="23367"/>
                    </a:lnTo>
                    <a:lnTo>
                      <a:pt x="767588" y="18541"/>
                    </a:lnTo>
                    <a:lnTo>
                      <a:pt x="833247" y="14350"/>
                    </a:lnTo>
                    <a:lnTo>
                      <a:pt x="900811" y="10667"/>
                    </a:lnTo>
                    <a:lnTo>
                      <a:pt x="970026" y="7492"/>
                    </a:lnTo>
                    <a:lnTo>
                      <a:pt x="1040765" y="4825"/>
                    </a:lnTo>
                    <a:lnTo>
                      <a:pt x="1113028" y="2793"/>
                    </a:lnTo>
                    <a:lnTo>
                      <a:pt x="1186561" y="1269"/>
                    </a:lnTo>
                    <a:lnTo>
                      <a:pt x="1261364" y="253"/>
                    </a:lnTo>
                    <a:lnTo>
                      <a:pt x="1337183" y="0"/>
                    </a:lnTo>
                    <a:lnTo>
                      <a:pt x="1413002" y="253"/>
                    </a:lnTo>
                    <a:lnTo>
                      <a:pt x="1487805" y="1269"/>
                    </a:lnTo>
                    <a:lnTo>
                      <a:pt x="1561338" y="2793"/>
                    </a:lnTo>
                    <a:lnTo>
                      <a:pt x="1633601" y="4825"/>
                    </a:lnTo>
                    <a:lnTo>
                      <a:pt x="1704340" y="7492"/>
                    </a:lnTo>
                    <a:lnTo>
                      <a:pt x="1773555" y="10667"/>
                    </a:lnTo>
                    <a:lnTo>
                      <a:pt x="1840992" y="14350"/>
                    </a:lnTo>
                    <a:lnTo>
                      <a:pt x="1906778" y="18541"/>
                    </a:lnTo>
                    <a:lnTo>
                      <a:pt x="1970659" y="23367"/>
                    </a:lnTo>
                    <a:lnTo>
                      <a:pt x="2032508" y="28448"/>
                    </a:lnTo>
                    <a:lnTo>
                      <a:pt x="2092198" y="34162"/>
                    </a:lnTo>
                    <a:lnTo>
                      <a:pt x="2149602" y="40258"/>
                    </a:lnTo>
                    <a:lnTo>
                      <a:pt x="2204720" y="46736"/>
                    </a:lnTo>
                    <a:lnTo>
                      <a:pt x="2257297" y="53720"/>
                    </a:lnTo>
                    <a:lnTo>
                      <a:pt x="2307463" y="61087"/>
                    </a:lnTo>
                    <a:lnTo>
                      <a:pt x="2354834" y="68706"/>
                    </a:lnTo>
                    <a:lnTo>
                      <a:pt x="2399284" y="76835"/>
                    </a:lnTo>
                    <a:lnTo>
                      <a:pt x="2440940" y="85216"/>
                    </a:lnTo>
                    <a:lnTo>
                      <a:pt x="2479675" y="93979"/>
                    </a:lnTo>
                    <a:lnTo>
                      <a:pt x="2547366" y="112267"/>
                    </a:lnTo>
                    <a:lnTo>
                      <a:pt x="2601595" y="131825"/>
                    </a:lnTo>
                    <a:lnTo>
                      <a:pt x="2641346" y="152273"/>
                    </a:lnTo>
                    <a:lnTo>
                      <a:pt x="2672207" y="184530"/>
                    </a:lnTo>
                    <a:lnTo>
                      <a:pt x="2674366" y="195579"/>
                    </a:lnTo>
                    <a:lnTo>
                      <a:pt x="2672207" y="206755"/>
                    </a:lnTo>
                    <a:lnTo>
                      <a:pt x="2641346" y="239013"/>
                    </a:lnTo>
                    <a:lnTo>
                      <a:pt x="2601595" y="259461"/>
                    </a:lnTo>
                    <a:lnTo>
                      <a:pt x="2547366" y="279018"/>
                    </a:lnTo>
                    <a:lnTo>
                      <a:pt x="2479675" y="297306"/>
                    </a:lnTo>
                    <a:lnTo>
                      <a:pt x="2440940" y="306069"/>
                    </a:lnTo>
                    <a:lnTo>
                      <a:pt x="2399284" y="314451"/>
                    </a:lnTo>
                    <a:lnTo>
                      <a:pt x="2354834" y="322579"/>
                    </a:lnTo>
                    <a:lnTo>
                      <a:pt x="2307463" y="330200"/>
                    </a:lnTo>
                    <a:lnTo>
                      <a:pt x="2257297" y="337565"/>
                    </a:lnTo>
                    <a:lnTo>
                      <a:pt x="2204720" y="344550"/>
                    </a:lnTo>
                    <a:lnTo>
                      <a:pt x="2149602" y="351027"/>
                    </a:lnTo>
                    <a:lnTo>
                      <a:pt x="2092198" y="357124"/>
                    </a:lnTo>
                    <a:lnTo>
                      <a:pt x="2032508" y="362838"/>
                    </a:lnTo>
                    <a:lnTo>
                      <a:pt x="1970659" y="367918"/>
                    </a:lnTo>
                    <a:lnTo>
                      <a:pt x="1906778" y="372744"/>
                    </a:lnTo>
                    <a:lnTo>
                      <a:pt x="1840992" y="376936"/>
                    </a:lnTo>
                    <a:lnTo>
                      <a:pt x="1773555" y="380618"/>
                    </a:lnTo>
                    <a:lnTo>
                      <a:pt x="1704340" y="383793"/>
                    </a:lnTo>
                    <a:lnTo>
                      <a:pt x="1633601" y="386461"/>
                    </a:lnTo>
                    <a:lnTo>
                      <a:pt x="1561338" y="388492"/>
                    </a:lnTo>
                    <a:lnTo>
                      <a:pt x="1487805" y="390016"/>
                    </a:lnTo>
                    <a:lnTo>
                      <a:pt x="1413002" y="391032"/>
                    </a:lnTo>
                    <a:lnTo>
                      <a:pt x="1337183" y="391287"/>
                    </a:lnTo>
                    <a:lnTo>
                      <a:pt x="1261364" y="391032"/>
                    </a:lnTo>
                    <a:lnTo>
                      <a:pt x="1186561" y="390016"/>
                    </a:lnTo>
                    <a:lnTo>
                      <a:pt x="1113028" y="388492"/>
                    </a:lnTo>
                    <a:lnTo>
                      <a:pt x="1040765" y="386461"/>
                    </a:lnTo>
                    <a:lnTo>
                      <a:pt x="970026" y="383793"/>
                    </a:lnTo>
                    <a:lnTo>
                      <a:pt x="900811" y="380618"/>
                    </a:lnTo>
                    <a:lnTo>
                      <a:pt x="833247" y="376936"/>
                    </a:lnTo>
                    <a:lnTo>
                      <a:pt x="767588" y="372744"/>
                    </a:lnTo>
                    <a:lnTo>
                      <a:pt x="703707" y="367918"/>
                    </a:lnTo>
                    <a:lnTo>
                      <a:pt x="641857" y="362838"/>
                    </a:lnTo>
                    <a:lnTo>
                      <a:pt x="582168" y="357124"/>
                    </a:lnTo>
                    <a:lnTo>
                      <a:pt x="524764" y="351027"/>
                    </a:lnTo>
                    <a:lnTo>
                      <a:pt x="469646" y="344550"/>
                    </a:lnTo>
                    <a:lnTo>
                      <a:pt x="417068" y="337565"/>
                    </a:lnTo>
                    <a:lnTo>
                      <a:pt x="366903" y="330200"/>
                    </a:lnTo>
                    <a:lnTo>
                      <a:pt x="319532" y="322579"/>
                    </a:lnTo>
                    <a:lnTo>
                      <a:pt x="275082" y="314451"/>
                    </a:lnTo>
                    <a:lnTo>
                      <a:pt x="233426" y="306069"/>
                    </a:lnTo>
                    <a:lnTo>
                      <a:pt x="194691" y="297306"/>
                    </a:lnTo>
                    <a:lnTo>
                      <a:pt x="127050" y="279018"/>
                    </a:lnTo>
                    <a:lnTo>
                      <a:pt x="72821" y="259461"/>
                    </a:lnTo>
                    <a:lnTo>
                      <a:pt x="32969" y="239013"/>
                    </a:lnTo>
                    <a:lnTo>
                      <a:pt x="2120" y="206755"/>
                    </a:lnTo>
                    <a:lnTo>
                      <a:pt x="0" y="195579"/>
                    </a:lnTo>
                    <a:close/>
                  </a:path>
                </a:pathLst>
              </a:custGeom>
              <a:ln w="19050">
                <a:solidFill>
                  <a:schemeClr val="accent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3" name="object 26">
                <a:extLst>
                  <a:ext uri="{FF2B5EF4-FFF2-40B4-BE49-F238E27FC236}">
                    <a16:creationId xmlns="" xmlns:a16="http://schemas.microsoft.com/office/drawing/2014/main" id="{B3A16D47-6265-4078-AFF7-EA98AD13DC83}"/>
                  </a:ext>
                </a:extLst>
              </p:cNvPr>
              <p:cNvSpPr txBox="1"/>
              <p:nvPr/>
            </p:nvSpPr>
            <p:spPr>
              <a:xfrm>
                <a:off x="8956307" y="6639775"/>
                <a:ext cx="2223770" cy="142694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9525"/>
                <a:r>
                  <a:rPr lang="kk-KZ" sz="900" dirty="0">
                    <a:solidFill>
                      <a:srgbClr val="002060"/>
                    </a:solidFill>
                    <a:latin typeface="Arial"/>
                    <a:cs typeface="Arial"/>
                  </a:rPr>
                  <a:t>На рассмотрении</a:t>
                </a:r>
              </a:p>
            </p:txBody>
          </p:sp>
        </p:grpSp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2A1F65E-1175-4AE2-BBA3-0C50CF379215}"/>
              </a:ext>
            </a:extLst>
          </p:cNvPr>
          <p:cNvSpPr/>
          <p:nvPr/>
        </p:nvSpPr>
        <p:spPr>
          <a:xfrm>
            <a:off x="1874984" y="5689309"/>
            <a:ext cx="7418117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 algn="just"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kk-KZ" sz="1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4" name="Прямоугольник: скругленные углы 8">
            <a:extLst>
              <a:ext uri="{FF2B5EF4-FFF2-40B4-BE49-F238E27FC236}">
                <a16:creationId xmlns:a16="http://schemas.microsoft.com/office/drawing/2014/main" xmlns="" id="{C7BF6193-3707-49DE-A7D8-8D521D11C2A1}"/>
              </a:ext>
            </a:extLst>
          </p:cNvPr>
          <p:cNvSpPr/>
          <p:nvPr/>
        </p:nvSpPr>
        <p:spPr>
          <a:xfrm>
            <a:off x="5948473" y="398323"/>
            <a:ext cx="2624177" cy="712229"/>
          </a:xfrm>
          <a:prstGeom prst="roundRect">
            <a:avLst>
              <a:gd name="adj" fmla="val 10590"/>
            </a:avLst>
          </a:prstGeom>
          <a:noFill/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≈4</a:t>
            </a:r>
            <a:r>
              <a:rPr lang="en-US" sz="6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x-none" sz="360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95" y="1174083"/>
            <a:ext cx="876752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40182" y="3913340"/>
            <a:ext cx="876752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1336128" y="3996110"/>
            <a:ext cx="7721162" cy="207034"/>
          </a:xfrm>
          <a:prstGeom prst="round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Введение в эксплуатацию завода по производству тепловыделяющих сборок на базе УМЗ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0182" y="3984285"/>
            <a:ext cx="1076375" cy="106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НА 2020 ГОД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336128" y="4292163"/>
            <a:ext cx="7721162" cy="756745"/>
          </a:xfrm>
          <a:prstGeom prst="round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Принятие Закона РК «О внесении изменений и дополнений в некоторые законодательные акты РК по вопросам гражданско-правовой ответственности в сфере использования атомной энергии»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реализации двух проектов: Международный банк низкообогащенного урана и Завода по производству тепловыделяющих сборок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АТОМНАЯ ПРОМЫШЛЕННОСТЬ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Соединительная линия уступом 3"/>
          <p:cNvCxnSpPr>
            <a:stCxn id="21" idx="0"/>
            <a:endCxn id="22" idx="2"/>
          </p:cNvCxnSpPr>
          <p:nvPr/>
        </p:nvCxnSpPr>
        <p:spPr>
          <a:xfrm rot="16200000" flipV="1">
            <a:off x="1916596" y="2648070"/>
            <a:ext cx="206973" cy="23754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22" idx="0"/>
            <a:endCxn id="23" idx="2"/>
          </p:cNvCxnSpPr>
          <p:nvPr/>
        </p:nvCxnSpPr>
        <p:spPr>
          <a:xfrm rot="5400000" flipH="1" flipV="1">
            <a:off x="1789793" y="2074190"/>
            <a:ext cx="485238" cy="26220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23" idx="0"/>
            <a:endCxn id="24" idx="0"/>
          </p:cNvCxnSpPr>
          <p:nvPr/>
        </p:nvCxnSpPr>
        <p:spPr>
          <a:xfrm rot="16200000" flipH="1">
            <a:off x="2593718" y="1317024"/>
            <a:ext cx="75621" cy="936031"/>
          </a:xfrm>
          <a:prstGeom prst="bentConnector3">
            <a:avLst>
              <a:gd name="adj1" fmla="val -37787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24" idx="2"/>
            <a:endCxn id="25" idx="0"/>
          </p:cNvCxnSpPr>
          <p:nvPr/>
        </p:nvCxnSpPr>
        <p:spPr>
          <a:xfrm rot="5400000">
            <a:off x="2972060" y="2093743"/>
            <a:ext cx="182935" cy="72037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25" idx="2"/>
          </p:cNvCxnSpPr>
          <p:nvPr/>
        </p:nvCxnSpPr>
        <p:spPr>
          <a:xfrm rot="16200000" flipH="1">
            <a:off x="2780043" y="2684137"/>
            <a:ext cx="494931" cy="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88AD7E-BE86-47D7-8A07-0DCEE37042C1}"/>
              </a:ext>
            </a:extLst>
          </p:cNvPr>
          <p:cNvSpPr/>
          <p:nvPr/>
        </p:nvSpPr>
        <p:spPr>
          <a:xfrm>
            <a:off x="4303986" y="554149"/>
            <a:ext cx="4351285" cy="147732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900"/>
              </a:spcAft>
            </a:pPr>
            <a:r>
              <a:rPr lang="kk-KZ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Выполнено 14 научных разработок</a:t>
            </a:r>
          </a:p>
          <a:p>
            <a:pPr algn="just">
              <a:spcAft>
                <a:spcPts val="900"/>
              </a:spcAft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Осуществлен запуск Материаловедческого ректора </a:t>
            </a:r>
            <a:r>
              <a:rPr lang="ru-RU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Токамак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КТМ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(первый в мире технологический </a:t>
            </a:r>
            <a:r>
              <a:rPr lang="ru-RU" sz="1200" i="1" dirty="0" err="1">
                <a:latin typeface="Arial" pitchFamily="34" charset="0"/>
                <a:cs typeface="Arial" pitchFamily="34" charset="0"/>
              </a:rPr>
              <a:t>токамак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для реакторного материаловедения)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C782814-BD7E-4B64-8B34-BB70B8F5C2D3}"/>
              </a:ext>
            </a:extLst>
          </p:cNvPr>
          <p:cNvSpPr/>
          <p:nvPr/>
        </p:nvSpPr>
        <p:spPr>
          <a:xfrm>
            <a:off x="4303986" y="2274604"/>
            <a:ext cx="4351286" cy="25776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45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Семипалатинский испытательный полигон (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СИП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Aft>
                <a:spcPts val="450"/>
              </a:spcAft>
            </a:pPr>
            <a:r>
              <a:rPr lang="ru-RU" sz="1200" dirty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Проводятся работы по изучению радиационной обстановки на территории бывшего СИП</a:t>
            </a:r>
            <a:r>
              <a:rPr lang="kk-KZ" sz="1200" dirty="0" smtClean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k-KZ" sz="1200" dirty="0">
              <a:solidFill>
                <a:srgbClr val="000105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450"/>
              </a:spcAft>
            </a:pPr>
            <a:r>
              <a:rPr lang="kk-KZ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Обследовано 70% территории СИП</a:t>
            </a:r>
            <a:r>
              <a:rPr lang="kk-KZ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kk-KZ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450"/>
              </a:spcAft>
            </a:pPr>
            <a:r>
              <a:rPr lang="ru-RU" sz="1200" dirty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В 2019 работы проводились по следующим направлениям: </a:t>
            </a:r>
          </a:p>
          <a:p>
            <a:pPr marL="171450" indent="-171450" algn="just">
              <a:spcAft>
                <a:spcPts val="45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ликвидация последствий ядерных испытаний;</a:t>
            </a:r>
          </a:p>
          <a:p>
            <a:pPr marL="171450" indent="-171450" algn="just">
              <a:spcAft>
                <a:spcPts val="45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проведение комплексного радиоэкологического обследования; </a:t>
            </a:r>
          </a:p>
          <a:p>
            <a:pPr marL="171450" indent="-171450" algn="just">
              <a:spcAft>
                <a:spcPts val="45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0105"/>
                </a:solidFill>
                <a:latin typeface="Arial" pitchFamily="34" charset="0"/>
                <a:cs typeface="Arial" pitchFamily="34" charset="0"/>
              </a:rPr>
              <a:t>развитие систем мониторинга территории СИП.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НАУКИ В АТОМНОЙ ОТРАСЛИ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554149"/>
            <a:ext cx="3388109" cy="13849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274604"/>
            <a:ext cx="3388110" cy="257762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992659042"/>
              </p:ext>
            </p:extLst>
          </p:nvPr>
        </p:nvGraphicFramePr>
        <p:xfrm>
          <a:off x="318439" y="3840235"/>
          <a:ext cx="8518832" cy="12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482386063"/>
              </p:ext>
            </p:extLst>
          </p:nvPr>
        </p:nvGraphicFramePr>
        <p:xfrm>
          <a:off x="318439" y="2709693"/>
          <a:ext cx="8518832" cy="110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698990587"/>
              </p:ext>
            </p:extLst>
          </p:nvPr>
        </p:nvGraphicFramePr>
        <p:xfrm>
          <a:off x="318439" y="1570751"/>
          <a:ext cx="8518832" cy="110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75742304"/>
              </p:ext>
            </p:extLst>
          </p:nvPr>
        </p:nvGraphicFramePr>
        <p:xfrm>
          <a:off x="318439" y="422617"/>
          <a:ext cx="8518832" cy="110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8" y="464603"/>
            <a:ext cx="701702" cy="50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69" y="1587889"/>
            <a:ext cx="701702" cy="48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7" y="2729929"/>
            <a:ext cx="701702" cy="49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2" y="3940705"/>
            <a:ext cx="426859" cy="36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6060" y="928926"/>
            <a:ext cx="989773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>
                <a:latin typeface="Arial" pitchFamily="34" charset="0"/>
                <a:cs typeface="Arial" pitchFamily="34" charset="0"/>
              </a:rPr>
              <a:t>Добыча нефти</a:t>
            </a:r>
          </a:p>
          <a:p>
            <a:pPr algn="ctr"/>
            <a:r>
              <a:rPr lang="kk-KZ" sz="800" i="1" dirty="0">
                <a:latin typeface="Arial" pitchFamily="34" charset="0"/>
                <a:cs typeface="Arial" pitchFamily="34" charset="0"/>
              </a:rPr>
              <a:t>(млн. тонн)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9515" y="2109983"/>
            <a:ext cx="86631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200" b="1" dirty="0">
                <a:latin typeface="Arial" pitchFamily="34" charset="0"/>
                <a:cs typeface="Arial" pitchFamily="34" charset="0"/>
              </a:rPr>
              <a:t>Экспорт нефти</a:t>
            </a:r>
            <a:r>
              <a:rPr lang="kk-KZ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800" i="1" dirty="0">
                <a:latin typeface="Arial" pitchFamily="34" charset="0"/>
                <a:cs typeface="Arial" pitchFamily="34" charset="0"/>
              </a:rPr>
              <a:t>(млн. тонн)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098" y="3278291"/>
            <a:ext cx="1178475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>
                <a:latin typeface="Arial" pitchFamily="34" charset="0"/>
                <a:cs typeface="Arial" pitchFamily="34" charset="0"/>
              </a:rPr>
              <a:t>Переработка нефти</a:t>
            </a:r>
          </a:p>
          <a:p>
            <a:pPr algn="ctr"/>
            <a:r>
              <a:rPr lang="kk-KZ" sz="800" i="1" dirty="0">
                <a:latin typeface="Arial" pitchFamily="34" charset="0"/>
                <a:cs typeface="Arial" pitchFamily="34" charset="0"/>
              </a:rPr>
              <a:t>(млн. тонн)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6060416" y="730598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101,7%</a:t>
            </a:r>
          </a:p>
        </p:txBody>
      </p:sp>
      <p:sp>
        <p:nvSpPr>
          <p:cNvPr id="25" name=" 3"/>
          <p:cNvSpPr/>
          <p:nvPr/>
        </p:nvSpPr>
        <p:spPr>
          <a:xfrm>
            <a:off x="6153267" y="946565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6043805" y="1866907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100,9%</a:t>
            </a:r>
          </a:p>
        </p:txBody>
      </p:sp>
      <p:sp>
        <p:nvSpPr>
          <p:cNvPr id="28" name=" 3"/>
          <p:cNvSpPr/>
          <p:nvPr/>
        </p:nvSpPr>
        <p:spPr>
          <a:xfrm>
            <a:off x="6162700" y="2091555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322947" y="4347181"/>
            <a:ext cx="1405841" cy="7309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noProof="1">
                <a:latin typeface="Arial" pitchFamily="34" charset="0"/>
                <a:cs typeface="Arial" pitchFamily="34" charset="0"/>
              </a:rPr>
              <a:t>Производство нефтепродуктов</a:t>
            </a:r>
          </a:p>
          <a:p>
            <a:pPr algn="ctr"/>
            <a:r>
              <a:rPr lang="kk-KZ" sz="800" i="1" dirty="0">
                <a:latin typeface="Arial" pitchFamily="34" charset="0"/>
                <a:cs typeface="Arial" pitchFamily="34" charset="0"/>
              </a:rPr>
              <a:t>(млн. тонн) </a:t>
            </a:r>
          </a:p>
          <a:p>
            <a:pPr algn="ctr"/>
            <a:endParaRPr lang="kk-KZ" sz="1100" b="1" noProof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6061163" y="3029499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100,7%</a:t>
            </a:r>
          </a:p>
        </p:txBody>
      </p:sp>
      <p:sp>
        <p:nvSpPr>
          <p:cNvPr id="32" name=" 3"/>
          <p:cNvSpPr/>
          <p:nvPr/>
        </p:nvSpPr>
        <p:spPr>
          <a:xfrm>
            <a:off x="6180058" y="3271509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026444" y="4171865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104,1%</a:t>
            </a:r>
          </a:p>
        </p:txBody>
      </p:sp>
      <p:sp>
        <p:nvSpPr>
          <p:cNvPr id="35" name=" 3"/>
          <p:cNvSpPr/>
          <p:nvPr/>
        </p:nvSpPr>
        <p:spPr>
          <a:xfrm>
            <a:off x="6145339" y="4396513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ПОКАЗАТЕЛИ НЕФТЯНОЙ ПРОМЫШЛЕННОСТИ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1FF98347-54B3-4F2A-B271-8CF6F76B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2171" y="113490"/>
            <a:ext cx="531829" cy="273844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x-none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DB7B6D-FB9F-4998-A8EA-2C7FE5FE8668}"/>
              </a:ext>
            </a:extLst>
          </p:cNvPr>
          <p:cNvSpPr txBox="1"/>
          <p:nvPr/>
        </p:nvSpPr>
        <p:spPr>
          <a:xfrm>
            <a:off x="68366" y="78600"/>
            <a:ext cx="729445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ЭЛЕКТРОННОЕ ПРАВИТЕЛЬСТВО И ЭЛЕКТРОННЫЕ УСЛУГИ</a:t>
            </a:r>
            <a:endParaRPr lang="x-none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119129E7-1172-462C-B5DB-44F3731603A3}"/>
              </a:ext>
            </a:extLst>
          </p:cNvPr>
          <p:cNvGraphicFramePr/>
          <p:nvPr>
            <p:extLst/>
          </p:nvPr>
        </p:nvGraphicFramePr>
        <p:xfrm>
          <a:off x="141006" y="647700"/>
          <a:ext cx="4294262" cy="442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7CCA910-9514-4E43-87C7-EEF80B651486}"/>
              </a:ext>
            </a:extLst>
          </p:cNvPr>
          <p:cNvSpPr txBox="1"/>
          <p:nvPr/>
        </p:nvSpPr>
        <p:spPr>
          <a:xfrm>
            <a:off x="1474066" y="1460779"/>
            <a:ext cx="1628142" cy="13965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x-none" sz="8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3291C3-93F7-48B5-B4DC-4B4989EC8D72}"/>
              </a:ext>
            </a:extLst>
          </p:cNvPr>
          <p:cNvSpPr txBox="1"/>
          <p:nvPr/>
        </p:nvSpPr>
        <p:spPr>
          <a:xfrm>
            <a:off x="1302806" y="2724094"/>
            <a:ext cx="1974596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</a:t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РЕЕСТРЕ </a:t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</a:t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</a:t>
            </a:r>
            <a:endParaRPr lang="x-non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672AD77-7238-48A9-A5DD-1EA25B342A4F}"/>
              </a:ext>
            </a:extLst>
          </p:cNvPr>
          <p:cNvCxnSpPr/>
          <p:nvPr/>
        </p:nvCxnSpPr>
        <p:spPr>
          <a:xfrm>
            <a:off x="4572000" y="647700"/>
            <a:ext cx="0" cy="43053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918A89D4-E3E8-4D01-8840-043DA0491D1B}"/>
              </a:ext>
            </a:extLst>
          </p:cNvPr>
          <p:cNvCxnSpPr>
            <a:cxnSpLocks/>
          </p:cNvCxnSpPr>
          <p:nvPr/>
        </p:nvCxnSpPr>
        <p:spPr>
          <a:xfrm>
            <a:off x="4657725" y="3333750"/>
            <a:ext cx="433387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xmlns="" id="{802C6205-826F-4458-ABE6-A071D7A4B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55805"/>
              </p:ext>
            </p:extLst>
          </p:nvPr>
        </p:nvGraphicFramePr>
        <p:xfrm>
          <a:off x="4708733" y="539750"/>
          <a:ext cx="4294261" cy="246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502DFD4-062C-4EA6-B0DB-BC4539E97AE6}"/>
              </a:ext>
            </a:extLst>
          </p:cNvPr>
          <p:cNvSpPr txBox="1"/>
          <p:nvPr/>
        </p:nvSpPr>
        <p:spPr>
          <a:xfrm>
            <a:off x="2796160" y="4783781"/>
            <a:ext cx="1449913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БУМАЖНОМ ВИДЕ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86B56BC-9A4C-490B-AFA6-6C9E3BEDDCF8}"/>
              </a:ext>
            </a:extLst>
          </p:cNvPr>
          <p:cNvSpPr txBox="1"/>
          <p:nvPr/>
        </p:nvSpPr>
        <p:spPr>
          <a:xfrm>
            <a:off x="628255" y="4785316"/>
            <a:ext cx="167086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ЭЛЕКТРОННОМ ВИДЕ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F7B70C2-1DB4-47DF-B01A-1A986A7F0DF7}"/>
              </a:ext>
            </a:extLst>
          </p:cNvPr>
          <p:cNvSpPr/>
          <p:nvPr/>
        </p:nvSpPr>
        <p:spPr>
          <a:xfrm>
            <a:off x="381535" y="4760340"/>
            <a:ext cx="257699" cy="2576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79BD638-50F9-458D-B1F5-7A38A7B63742}"/>
              </a:ext>
            </a:extLst>
          </p:cNvPr>
          <p:cNvSpPr/>
          <p:nvPr/>
        </p:nvSpPr>
        <p:spPr>
          <a:xfrm>
            <a:off x="2522236" y="4760341"/>
            <a:ext cx="257699" cy="2576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E2A8C17-A7D9-404A-98A0-179E9EF0E4A9}"/>
              </a:ext>
            </a:extLst>
          </p:cNvPr>
          <p:cNvSpPr txBox="1"/>
          <p:nvPr/>
        </p:nvSpPr>
        <p:spPr>
          <a:xfrm>
            <a:off x="7169156" y="3033669"/>
            <a:ext cx="1449913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БУМАЖНОМ ВИДЕ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9330E3-8A59-4A8B-9337-D87D1C7EF7B4}"/>
              </a:ext>
            </a:extLst>
          </p:cNvPr>
          <p:cNvSpPr txBox="1"/>
          <p:nvPr/>
        </p:nvSpPr>
        <p:spPr>
          <a:xfrm>
            <a:off x="5287144" y="3033669"/>
            <a:ext cx="167086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ЭЛЕКТРОННОМ ВИДЕ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59DD13E-5152-4F73-98DF-447C60AF0338}"/>
              </a:ext>
            </a:extLst>
          </p:cNvPr>
          <p:cNvSpPr/>
          <p:nvPr/>
        </p:nvSpPr>
        <p:spPr>
          <a:xfrm>
            <a:off x="5029446" y="3004668"/>
            <a:ext cx="257699" cy="2576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08452EB-AF13-4AD7-92FE-109244A2073C}"/>
              </a:ext>
            </a:extLst>
          </p:cNvPr>
          <p:cNvSpPr/>
          <p:nvPr/>
        </p:nvSpPr>
        <p:spPr>
          <a:xfrm>
            <a:off x="6911457" y="3004668"/>
            <a:ext cx="257699" cy="2576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94049D9-5FE2-4622-B131-0B86744DF485}"/>
              </a:ext>
            </a:extLst>
          </p:cNvPr>
          <p:cNvSpPr txBox="1"/>
          <p:nvPr/>
        </p:nvSpPr>
        <p:spPr>
          <a:xfrm>
            <a:off x="5029445" y="3471172"/>
            <a:ext cx="162814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4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481</a:t>
            </a:r>
            <a:endParaRPr lang="x-none" sz="4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E7DB70C-9C48-40D6-BCBD-5617341E1A2D}"/>
              </a:ext>
            </a:extLst>
          </p:cNvPr>
          <p:cNvSpPr txBox="1"/>
          <p:nvPr/>
        </p:nvSpPr>
        <p:spPr>
          <a:xfrm>
            <a:off x="6686782" y="3596477"/>
            <a:ext cx="167086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ФУНКЦИЙ, ВЫПОЛНЯЕМЫХ МИНИСТЕРСТВОМ</a:t>
            </a:r>
            <a:endParaRPr lang="x-none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ЭЛЕКТРОННОЕ ПРАВИТЕЛЬСТВО И ЭЛЕКТРОННЫЕ УСЛУГИ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DB7B6D-FB9F-4998-A8EA-2C7FE5FE8668}"/>
              </a:ext>
            </a:extLst>
          </p:cNvPr>
          <p:cNvSpPr txBox="1"/>
          <p:nvPr/>
        </p:nvSpPr>
        <p:spPr>
          <a:xfrm>
            <a:off x="68366" y="78600"/>
            <a:ext cx="729445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НА 2020 ГОД ПО ЦИФРОВИЗАЦИИ</a:t>
            </a:r>
            <a:endParaRPr lang="x-none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Google Shape;363;p3"/>
          <p:cNvSpPr txBox="1"/>
          <p:nvPr/>
        </p:nvSpPr>
        <p:spPr>
          <a:xfrm>
            <a:off x="4362769" y="993288"/>
            <a:ext cx="4629968" cy="2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kk-KZ" sz="12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СОЗДАНИЕ ИНФОРМАЦИОННОЙ СИСТЕМЫ УЧЕТА НЕФТИ</a:t>
            </a:r>
            <a:endParaRPr sz="12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365;p3"/>
          <p:cNvSpPr txBox="1"/>
          <p:nvPr/>
        </p:nvSpPr>
        <p:spPr>
          <a:xfrm>
            <a:off x="4309480" y="1413387"/>
            <a:ext cx="4568605" cy="137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114300">
              <a:buClr>
                <a:srgbClr val="000000"/>
              </a:buClr>
              <a:buSzPts val="1200"/>
            </a:pPr>
            <a:r>
              <a:rPr lang="kk-KZ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оперативные и достоверные данные </a:t>
            </a:r>
            <a:r>
              <a:rPr lang="kk-KZ" sz="1100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по обороту нефти</a:t>
            </a:r>
            <a:endParaRPr lang="kk-KZ" sz="1100" b="1" dirty="0">
              <a:solidFill>
                <a:srgbClr val="00010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">
              <a:spcBef>
                <a:spcPts val="450"/>
              </a:spcBef>
              <a:buClr>
                <a:srgbClr val="000000"/>
              </a:buClr>
              <a:buSzPts val="1200"/>
            </a:pPr>
            <a:endParaRPr lang="en-US" sz="100" dirty="0">
              <a:solidFill>
                <a:srgbClr val="00010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">
              <a:spcBef>
                <a:spcPts val="450"/>
              </a:spcBef>
              <a:buClr>
                <a:srgbClr val="000000"/>
              </a:buClr>
              <a:buSzPts val="1200"/>
            </a:pPr>
            <a:r>
              <a:rPr lang="kk-KZ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информационное взаимодействие </a:t>
            </a:r>
            <a:r>
              <a:rPr lang="kk-KZ" sz="1100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между участниками рынка, нефтеперерабатывающими заводами и уполномоченными государственными органами</a:t>
            </a:r>
            <a:endParaRPr lang="en-US" sz="1100" dirty="0">
              <a:solidFill>
                <a:srgbClr val="00010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">
              <a:spcBef>
                <a:spcPts val="450"/>
              </a:spcBef>
              <a:buClr>
                <a:srgbClr val="000000"/>
              </a:buClr>
              <a:buSzPts val="1200"/>
            </a:pPr>
            <a:endParaRPr lang="en-US" sz="100" dirty="0">
              <a:solidFill>
                <a:srgbClr val="00010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">
              <a:spcBef>
                <a:spcPts val="450"/>
              </a:spcBef>
              <a:buClr>
                <a:srgbClr val="000000"/>
              </a:buClr>
              <a:buSzPts val="1200"/>
            </a:pPr>
            <a:r>
              <a:rPr lang="kk-KZ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минимизация хищений и нарушений </a:t>
            </a:r>
            <a:br>
              <a:rPr lang="kk-KZ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kk-KZ" sz="1100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в отрасли нефтяной промышленности</a:t>
            </a:r>
          </a:p>
        </p:txBody>
      </p:sp>
      <p:cxnSp>
        <p:nvCxnSpPr>
          <p:cNvPr id="44" name="Google Shape;367;p3"/>
          <p:cNvCxnSpPr/>
          <p:nvPr/>
        </p:nvCxnSpPr>
        <p:spPr>
          <a:xfrm flipV="1">
            <a:off x="3875451" y="2786652"/>
            <a:ext cx="5055521" cy="2337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dash"/>
            <a:miter lim="8000"/>
            <a:headEnd type="none" w="sm" len="sm"/>
            <a:tailEnd type="none" w="sm" len="sm"/>
          </a:ln>
        </p:spPr>
      </p:cxnSp>
      <p:sp>
        <p:nvSpPr>
          <p:cNvPr id="56" name="Google Shape;363;p3"/>
          <p:cNvSpPr txBox="1"/>
          <p:nvPr/>
        </p:nvSpPr>
        <p:spPr>
          <a:xfrm>
            <a:off x="4362769" y="2920528"/>
            <a:ext cx="4665864" cy="4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kk-KZ" sz="12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ОНЛАЙН АУКЦИОН НА ПРЕДОСТАВЛЕНИЕ ПРАВА НЕДРОПОЛЬЗОВАНИЯ ПО УГЛЕВОДОРОДНОМУ СЫРЬЮ</a:t>
            </a:r>
            <a:endParaRPr sz="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366;p3"/>
          <p:cNvSpPr txBox="1"/>
          <p:nvPr/>
        </p:nvSpPr>
        <p:spPr>
          <a:xfrm>
            <a:off x="4450556" y="3397687"/>
            <a:ext cx="4473272" cy="14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ru-RU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минимизация очного контакта </a:t>
            </a:r>
            <a:r>
              <a:rPr lang="ru-RU" sz="1100" dirty="0" err="1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услугополучателей</a:t>
            </a:r>
            <a:r>
              <a:rPr lang="ru-RU" sz="1100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 с государственными органами</a:t>
            </a:r>
          </a:p>
          <a:p>
            <a:pPr>
              <a:buClr>
                <a:srgbClr val="000000"/>
              </a:buClr>
              <a:buSzPts val="1200"/>
            </a:pPr>
            <a:endParaRPr lang="en-US" sz="1100" b="1" dirty="0">
              <a:solidFill>
                <a:srgbClr val="000105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buClr>
                <a:srgbClr val="000000"/>
              </a:buClr>
              <a:buSzPts val="1200"/>
            </a:pPr>
            <a:r>
              <a:rPr lang="kk-KZ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минимизация дублирования </a:t>
            </a:r>
            <a:r>
              <a:rPr lang="kk-KZ" sz="1100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предоставления отчетных данных недропользователями</a:t>
            </a:r>
          </a:p>
          <a:p>
            <a:pPr>
              <a:buClr>
                <a:srgbClr val="000000"/>
              </a:buClr>
              <a:buSzPts val="1200"/>
            </a:pPr>
            <a:endParaRPr lang="kk-KZ" sz="1100" b="1" dirty="0">
              <a:solidFill>
                <a:srgbClr val="000105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buClr>
                <a:srgbClr val="000000"/>
              </a:buClr>
              <a:buSzPts val="1200"/>
            </a:pPr>
            <a:r>
              <a:rPr lang="kk-KZ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заключение контрактов </a:t>
            </a:r>
            <a:r>
              <a:rPr lang="kk-KZ" sz="1100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на недропользование исключительно </a:t>
            </a:r>
            <a:br>
              <a:rPr lang="kk-KZ" sz="1100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kk-KZ" sz="1100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kk-KZ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электронной</a:t>
            </a:r>
            <a:r>
              <a:rPr lang="kk-KZ" sz="1100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 форме</a:t>
            </a:r>
            <a:endParaRPr sz="1100" dirty="0">
              <a:solidFill>
                <a:srgbClr val="00010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0" name="Google Shape;367;p3"/>
          <p:cNvCxnSpPr/>
          <p:nvPr/>
        </p:nvCxnSpPr>
        <p:spPr>
          <a:xfrm rot="10800000" flipH="1">
            <a:off x="231066" y="4974312"/>
            <a:ext cx="8678476" cy="1576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dash"/>
            <a:miter lim="8000"/>
            <a:headEnd type="none" w="sm" len="sm"/>
            <a:tailEnd type="none" w="sm" len="sm"/>
          </a:ln>
        </p:spPr>
      </p:cxnSp>
      <p:cxnSp>
        <p:nvCxnSpPr>
          <p:cNvPr id="28" name="Google Shape;367;p3"/>
          <p:cNvCxnSpPr/>
          <p:nvPr/>
        </p:nvCxnSpPr>
        <p:spPr>
          <a:xfrm flipH="1">
            <a:off x="3771794" y="587611"/>
            <a:ext cx="5003" cy="4386701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dash"/>
            <a:miter lim="8000"/>
            <a:headEnd type="none" w="sm" len="sm"/>
            <a:tailEnd type="none" w="sm" len="sm"/>
          </a:ln>
        </p:spPr>
      </p:cxnSp>
      <p:sp>
        <p:nvSpPr>
          <p:cNvPr id="35" name="Google Shape;363;p3"/>
          <p:cNvSpPr txBox="1"/>
          <p:nvPr/>
        </p:nvSpPr>
        <p:spPr>
          <a:xfrm>
            <a:off x="486872" y="913767"/>
            <a:ext cx="3277940" cy="4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kk-KZ" sz="12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ЕДИНАЯ ГОСУДАРСТВЕННАЯ СИСТЕМА УПРАВЛЕНИЯ НЕДРОПОЛЬЗОВАНИЕМ</a:t>
            </a:r>
            <a:endParaRPr sz="12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65;p3"/>
          <p:cNvSpPr txBox="1"/>
          <p:nvPr/>
        </p:nvSpPr>
        <p:spPr>
          <a:xfrm>
            <a:off x="163016" y="1457623"/>
            <a:ext cx="3587509" cy="57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114300">
              <a:buClr>
                <a:srgbClr val="000000"/>
              </a:buClr>
              <a:buSzPts val="1200"/>
            </a:pPr>
            <a:r>
              <a:rPr lang="kk-KZ" sz="11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 открытом доступе публикуются следующая информация в части инициативы прозрачности добывающих отраслей</a:t>
            </a:r>
            <a:r>
              <a:rPr lang="kk-KZ" sz="11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lang="kk-KZ" sz="1100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763" y="2165771"/>
            <a:ext cx="3225988" cy="196207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14300">
              <a:buClr>
                <a:srgbClr val="000000"/>
              </a:buClr>
              <a:buSzPts val="1200"/>
            </a:pPr>
            <a:r>
              <a:rPr lang="kk-KZ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расходы на социальное развитие и местную инфраструктуру</a:t>
            </a:r>
          </a:p>
          <a:p>
            <a:pPr marL="114300">
              <a:buClr>
                <a:srgbClr val="000000"/>
              </a:buClr>
              <a:buSzPts val="1200"/>
            </a:pPr>
            <a:endParaRPr lang="kk-KZ" b="1" dirty="0" smtClean="0">
              <a:solidFill>
                <a:srgbClr val="00010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">
              <a:buClr>
                <a:srgbClr val="000000"/>
              </a:buClr>
              <a:buSzPts val="1200"/>
            </a:pPr>
            <a:r>
              <a:rPr lang="kk-KZ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налоговые и неналоговые платежи/поступления от недропользователей</a:t>
            </a:r>
          </a:p>
          <a:p>
            <a:pPr marL="114300">
              <a:buClr>
                <a:srgbClr val="000000"/>
              </a:buClr>
              <a:buSzPts val="1200"/>
            </a:pPr>
            <a:endParaRPr lang="kk-KZ" sz="2100" b="1" dirty="0">
              <a:solidFill>
                <a:srgbClr val="00010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">
              <a:buClr>
                <a:srgbClr val="000000"/>
              </a:buClr>
              <a:buSzPts val="1200"/>
            </a:pPr>
            <a:r>
              <a:rPr lang="kk-KZ" sz="1100" b="1" dirty="0">
                <a:solidFill>
                  <a:srgbClr val="000105"/>
                </a:solidFill>
                <a:latin typeface="Tahoma"/>
                <a:ea typeface="Tahoma"/>
                <a:cs typeface="Tahoma"/>
                <a:sym typeface="Tahoma"/>
              </a:rPr>
              <a:t>платежи/поступления по государственным долям в собственности</a:t>
            </a:r>
          </a:p>
        </p:txBody>
      </p:sp>
      <p:sp>
        <p:nvSpPr>
          <p:cNvPr id="50" name="Google Shape;365;p3"/>
          <p:cNvSpPr txBox="1"/>
          <p:nvPr/>
        </p:nvSpPr>
        <p:spPr>
          <a:xfrm>
            <a:off x="1043217" y="529236"/>
            <a:ext cx="1699983" cy="238458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114300">
              <a:buClr>
                <a:srgbClr val="000000"/>
              </a:buClr>
              <a:buSzPts val="1200"/>
            </a:pPr>
            <a:r>
              <a:rPr lang="kk-KZ" sz="11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ТЕКУЩИЕ ПРОЕКТЫ</a:t>
            </a:r>
          </a:p>
        </p:txBody>
      </p:sp>
      <p:sp>
        <p:nvSpPr>
          <p:cNvPr id="51" name="Google Shape;365;p3"/>
          <p:cNvSpPr txBox="1"/>
          <p:nvPr/>
        </p:nvSpPr>
        <p:spPr>
          <a:xfrm>
            <a:off x="5427737" y="530050"/>
            <a:ext cx="2174066" cy="238458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txBody>
          <a:bodyPr spcFirstLastPara="1" wrap="square" lIns="34256" tIns="34256" rIns="34256" bIns="34256" anchor="t" anchorCtr="0">
            <a:spAutoFit/>
          </a:bodyPr>
          <a:lstStyle/>
          <a:p>
            <a:pPr marL="114300">
              <a:buClr>
                <a:srgbClr val="000000"/>
              </a:buClr>
              <a:buSzPts val="1200"/>
            </a:pPr>
            <a:r>
              <a:rPr lang="kk-KZ" sz="11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ПЛАНИРУЕМЫЕ ПРОЕКТЫ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ЦИФРОВИЗАЦИЯ: ЗАДАЧИ НА 2020 ГОД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827" y="961389"/>
            <a:ext cx="401146" cy="35899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5" y="972022"/>
            <a:ext cx="313340" cy="321809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916720" y="982655"/>
            <a:ext cx="401146" cy="35899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18" y="993288"/>
            <a:ext cx="313340" cy="321809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3902825" y="2957193"/>
            <a:ext cx="401146" cy="35899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23" y="2967826"/>
            <a:ext cx="313340" cy="32180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30" y="1398686"/>
            <a:ext cx="341348" cy="34744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26" y="2432283"/>
            <a:ext cx="335252" cy="33525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36" y="1880689"/>
            <a:ext cx="329157" cy="32915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17" y="4478502"/>
            <a:ext cx="335252" cy="33525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78" y="3465931"/>
            <a:ext cx="341348" cy="34744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14" y="3966064"/>
            <a:ext cx="341348" cy="347443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" y="2236498"/>
            <a:ext cx="335252" cy="33525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" y="2831521"/>
            <a:ext cx="341348" cy="34744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6" y="3639357"/>
            <a:ext cx="341348" cy="3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1472862"/>
            <a:ext cx="9144001" cy="184705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497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C0938DD9-76DB-426A-8F08-CA76E2955BAF}"/>
              </a:ext>
            </a:extLst>
          </p:cNvPr>
          <p:cNvCxnSpPr>
            <a:cxnSpLocks/>
          </p:cNvCxnSpPr>
          <p:nvPr/>
        </p:nvCxnSpPr>
        <p:spPr>
          <a:xfrm flipV="1">
            <a:off x="4037693" y="721601"/>
            <a:ext cx="4552950" cy="1789761"/>
          </a:xfrm>
          <a:prstGeom prst="straightConnector1">
            <a:avLst/>
          </a:prstGeom>
          <a:ln w="57150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F9A7F058-D9C4-4806-9166-9A0865D14AAC}"/>
              </a:ext>
            </a:extLst>
          </p:cNvPr>
          <p:cNvCxnSpPr>
            <a:cxnSpLocks/>
          </p:cNvCxnSpPr>
          <p:nvPr/>
        </p:nvCxnSpPr>
        <p:spPr>
          <a:xfrm flipH="1" flipV="1">
            <a:off x="2808088" y="2007476"/>
            <a:ext cx="1229605" cy="503886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DB7C8CFD-DE6C-4430-8863-D25DA0B7A424}"/>
              </a:ext>
            </a:extLst>
          </p:cNvPr>
          <p:cNvSpPr/>
          <p:nvPr/>
        </p:nvSpPr>
        <p:spPr>
          <a:xfrm>
            <a:off x="3901961" y="2375631"/>
            <a:ext cx="271463" cy="2714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6BD21494-38F5-4104-8874-7470CF74E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713122"/>
              </p:ext>
            </p:extLst>
          </p:nvPr>
        </p:nvGraphicFramePr>
        <p:xfrm>
          <a:off x="2512320" y="584355"/>
          <a:ext cx="6440273" cy="335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0F91C65-1495-4B6D-BFE6-9FB6939E93D1}"/>
              </a:ext>
            </a:extLst>
          </p:cNvPr>
          <p:cNvSpPr/>
          <p:nvPr/>
        </p:nvSpPr>
        <p:spPr>
          <a:xfrm>
            <a:off x="7941295" y="355399"/>
            <a:ext cx="120270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тонн</a:t>
            </a:r>
            <a:endParaRPr lang="x-none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F785DE4-57CA-4588-8149-618C0ED9D0C5}"/>
              </a:ext>
            </a:extLst>
          </p:cNvPr>
          <p:cNvSpPr/>
          <p:nvPr/>
        </p:nvSpPr>
        <p:spPr>
          <a:xfrm>
            <a:off x="2635158" y="648959"/>
            <a:ext cx="4427757" cy="9156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г. </a:t>
            </a:r>
          </a:p>
          <a:p>
            <a:r>
              <a:rPr lang="ru-RU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остановка снижения объема производства </a:t>
            </a:r>
          </a:p>
          <a:p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г. </a:t>
            </a:r>
          </a:p>
          <a:p>
            <a:r>
              <a:rPr lang="ru-RU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 рост </a:t>
            </a:r>
            <a:endParaRPr lang="x-none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="" xmlns:a16="http://schemas.microsoft.com/office/drawing/2014/main" id="{1E64E7FE-CB8C-4E79-80EA-99E401D9E7AC}"/>
              </a:ext>
            </a:extLst>
          </p:cNvPr>
          <p:cNvSpPr/>
          <p:nvPr/>
        </p:nvSpPr>
        <p:spPr>
          <a:xfrm rot="10800000">
            <a:off x="4708409" y="3862871"/>
            <a:ext cx="266700" cy="270659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1891750E-CCAA-4814-A41C-6AB11E618A76}"/>
              </a:ext>
            </a:extLst>
          </p:cNvPr>
          <p:cNvSpPr/>
          <p:nvPr/>
        </p:nvSpPr>
        <p:spPr>
          <a:xfrm>
            <a:off x="4126649" y="4195056"/>
            <a:ext cx="1649468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35731" indent="-135731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002060"/>
                </a:solidFill>
              </a:rPr>
              <a:t>Ввод в эксплуатацию Кашаган</a:t>
            </a:r>
          </a:p>
          <a:p>
            <a:pPr marL="135731" indent="-135731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002060"/>
                </a:solidFill>
              </a:rPr>
              <a:t>Принятие решения по Расширению Тенгиза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3C4C1447-D71B-411C-820C-4F6DCEEAD1C6}"/>
              </a:ext>
            </a:extLst>
          </p:cNvPr>
          <p:cNvSpPr/>
          <p:nvPr/>
        </p:nvSpPr>
        <p:spPr>
          <a:xfrm>
            <a:off x="242395" y="578480"/>
            <a:ext cx="2145864" cy="43858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marL="0" lvl="1" algn="ctr">
              <a:defRPr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СОБЫТИЯ 2018-2019 гг.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6721847C-B86C-40DF-AB55-B09EA8831D92}"/>
              </a:ext>
            </a:extLst>
          </p:cNvPr>
          <p:cNvSpPr/>
          <p:nvPr/>
        </p:nvSpPr>
        <p:spPr>
          <a:xfrm>
            <a:off x="106418" y="1166426"/>
            <a:ext cx="2423948" cy="931024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ПРОЕКТА БУДУЩЕЕ РАСШИРЕНИЕ ТЕНГИЗА</a:t>
            </a:r>
          </a:p>
          <a:p>
            <a:pPr algn="ctr"/>
            <a:r>
              <a:rPr lang="ru-RU" sz="1000" b="1" dirty="0">
                <a:latin typeface="Arial" pitchFamily="34" charset="0"/>
                <a:cs typeface="Arial" pitchFamily="34" charset="0"/>
              </a:rPr>
              <a:t>2023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г.: рост объёма производства 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27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млн.тонн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39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млн.тонн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 год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CDABE1D4-198E-469D-BE11-8292C66663B0}"/>
              </a:ext>
            </a:extLst>
          </p:cNvPr>
          <p:cNvSpPr/>
          <p:nvPr/>
        </p:nvSpPr>
        <p:spPr>
          <a:xfrm>
            <a:off x="106418" y="2461286"/>
            <a:ext cx="2423948" cy="1054135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КАШАГАН: ВЫХОД </a:t>
            </a:r>
            <a:br>
              <a:rPr lang="ru-RU" sz="1200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 ЦЕЛЕВУЮ МОЩНОСТЬ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2018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г. 4-квартал: 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b="1" dirty="0">
                <a:latin typeface="Arial" pitchFamily="34" charset="0"/>
                <a:cs typeface="Arial" pitchFamily="34" charset="0"/>
              </a:rPr>
              <a:t>330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тыс.баррель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 сутки</a:t>
            </a:r>
          </a:p>
          <a:p>
            <a:pPr algn="ctr"/>
            <a:r>
              <a:rPr lang="ru-RU" sz="1000" b="1" dirty="0">
                <a:latin typeface="Arial" pitchFamily="34" charset="0"/>
                <a:cs typeface="Arial" pitchFamily="34" charset="0"/>
              </a:rPr>
              <a:t>2019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г. 4-квартал:  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b="1" dirty="0">
                <a:latin typeface="Arial" pitchFamily="34" charset="0"/>
                <a:cs typeface="Arial" pitchFamily="34" charset="0"/>
              </a:rPr>
              <a:t>370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тыс.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барелль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 сутки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E361FB2-4052-4108-A502-F543454AED78}"/>
              </a:ext>
            </a:extLst>
          </p:cNvPr>
          <p:cNvSpPr/>
          <p:nvPr/>
        </p:nvSpPr>
        <p:spPr>
          <a:xfrm>
            <a:off x="106418" y="3728064"/>
            <a:ext cx="2423948" cy="1146468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КАШАГАН: УВЕЛИЧЕНИЕ ОБЬЕМОВ ОБРАТНОЙ ЗАКАЧКИ ГАЗА (НОВЫЙ КОМПРЕССОР)</a:t>
            </a:r>
          </a:p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2022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г.: 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r>
              <a:rPr lang="ru-RU" sz="10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450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тыс. баррелей в сутки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НЕФТЕДОБЫЧА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Скругленный прямоугольник 98"/>
          <p:cNvSpPr/>
          <p:nvPr/>
        </p:nvSpPr>
        <p:spPr>
          <a:xfrm>
            <a:off x="4792397" y="581038"/>
            <a:ext cx="4055721" cy="1760357"/>
          </a:xfrm>
          <a:prstGeom prst="roundRect">
            <a:avLst/>
          </a:prstGeom>
          <a:solidFill>
            <a:schemeClr val="bg1"/>
          </a:solidFill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2962" y="581038"/>
            <a:ext cx="4055721" cy="1760357"/>
          </a:xfrm>
          <a:prstGeom prst="roundRect">
            <a:avLst/>
          </a:prstGeom>
          <a:solidFill>
            <a:schemeClr val="bg1"/>
          </a:solidFill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758692-E049-438D-AAD8-458EEA6F0EF9}"/>
              </a:ext>
            </a:extLst>
          </p:cNvPr>
          <p:cNvSpPr txBox="1"/>
          <p:nvPr/>
        </p:nvSpPr>
        <p:spPr>
          <a:xfrm>
            <a:off x="484790" y="-1190"/>
            <a:ext cx="863328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k-KZ" sz="1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МҰНАЙ ӨНІМДЕРІ НАРЫҒЫ</a:t>
            </a:r>
            <a:endParaRPr lang="x-none" sz="18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33C770FB-22FE-4701-88BF-D89C169A6845}"/>
              </a:ext>
            </a:extLst>
          </p:cNvPr>
          <p:cNvGrpSpPr/>
          <p:nvPr/>
        </p:nvGrpSpPr>
        <p:grpSpPr>
          <a:xfrm>
            <a:off x="1805940" y="1196166"/>
            <a:ext cx="1943608" cy="922317"/>
            <a:chOff x="1524000" y="1473200"/>
            <a:chExt cx="2984500" cy="195580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C2D3D281-9980-4F0A-A540-3E171866D4F3}"/>
                </a:ext>
              </a:extLst>
            </p:cNvPr>
            <p:cNvSpPr/>
            <p:nvPr/>
          </p:nvSpPr>
          <p:spPr>
            <a:xfrm>
              <a:off x="1524000" y="1473200"/>
              <a:ext cx="1054100" cy="195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F590E653-5D7B-40F2-B71B-7666CAF1F66C}"/>
                </a:ext>
              </a:extLst>
            </p:cNvPr>
            <p:cNvSpPr/>
            <p:nvPr/>
          </p:nvSpPr>
          <p:spPr>
            <a:xfrm>
              <a:off x="3454400" y="1625600"/>
              <a:ext cx="1054100" cy="1803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D482B2D-3872-46D9-8E28-970ED7196316}"/>
              </a:ext>
            </a:extLst>
          </p:cNvPr>
          <p:cNvCxnSpPr/>
          <p:nvPr/>
        </p:nvCxnSpPr>
        <p:spPr>
          <a:xfrm>
            <a:off x="169323" y="2118484"/>
            <a:ext cx="4049360" cy="9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FDF4167-4C75-42D7-A9AE-0CE80EF39FE8}"/>
              </a:ext>
            </a:extLst>
          </p:cNvPr>
          <p:cNvSpPr txBox="1"/>
          <p:nvPr/>
        </p:nvSpPr>
        <p:spPr>
          <a:xfrm>
            <a:off x="1814748" y="2118448"/>
            <a:ext cx="646010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x-none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05ED830-B064-4131-A5EB-87F9F47E1E8C}"/>
              </a:ext>
            </a:extLst>
          </p:cNvPr>
          <p:cNvSpPr txBox="1"/>
          <p:nvPr/>
        </p:nvSpPr>
        <p:spPr>
          <a:xfrm>
            <a:off x="2844058" y="2108829"/>
            <a:ext cx="1146917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(план)</a:t>
            </a:r>
            <a:endParaRPr lang="x-none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BAF6E9DB-1193-4C0D-A854-7F8FDCE5CB98}"/>
              </a:ext>
            </a:extLst>
          </p:cNvPr>
          <p:cNvSpPr txBox="1"/>
          <p:nvPr/>
        </p:nvSpPr>
        <p:spPr>
          <a:xfrm>
            <a:off x="1688571" y="805870"/>
            <a:ext cx="94472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17,1</a:t>
            </a:r>
            <a:endParaRPr lang="x-none" sz="2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ADE8E3C-6110-433B-975B-E6A5F80955BA}"/>
              </a:ext>
            </a:extLst>
          </p:cNvPr>
          <p:cNvSpPr txBox="1"/>
          <p:nvPr/>
        </p:nvSpPr>
        <p:spPr>
          <a:xfrm>
            <a:off x="3011027" y="898317"/>
            <a:ext cx="79057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x-none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93441A8-02D0-4FB6-AF86-7B0911235FD2}"/>
              </a:ext>
            </a:extLst>
          </p:cNvPr>
          <p:cNvSpPr txBox="1"/>
          <p:nvPr/>
        </p:nvSpPr>
        <p:spPr>
          <a:xfrm>
            <a:off x="1006636" y="442538"/>
            <a:ext cx="2425328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ПЕРЕРАБОТКА НЕФТИ </a:t>
            </a:r>
            <a:r>
              <a:rPr lang="ru-RU" sz="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(МЛН. ТОНН)</a:t>
            </a:r>
            <a:endParaRPr lang="x-none" sz="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08C01A26-4CDE-4451-AE8F-16D11F0248D3}"/>
              </a:ext>
            </a:extLst>
          </p:cNvPr>
          <p:cNvSpPr txBox="1"/>
          <p:nvPr/>
        </p:nvSpPr>
        <p:spPr>
          <a:xfrm>
            <a:off x="5047016" y="442536"/>
            <a:ext cx="3520193" cy="253917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 НЕФТЕПРОДУКТОВ </a:t>
            </a:r>
            <a:r>
              <a:rPr lang="ru-RU" sz="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(МЛН. ТОНН</a:t>
            </a:r>
            <a:r>
              <a:rPr lang="ru-RU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x-none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FAF33A6-8F98-4798-9763-75626B476AF3}"/>
              </a:ext>
            </a:extLst>
          </p:cNvPr>
          <p:cNvSpPr/>
          <p:nvPr/>
        </p:nvSpPr>
        <p:spPr>
          <a:xfrm>
            <a:off x="1" y="4946143"/>
            <a:ext cx="9143999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</a:rPr>
              <a:t>*НПЗ РК по мере необходимости и спроса на авиакеросин имеет возможность довести производства до уровня 2019 года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C2D3D281-9980-4F0A-A540-3E171866D4F3}"/>
              </a:ext>
            </a:extLst>
          </p:cNvPr>
          <p:cNvSpPr/>
          <p:nvPr/>
        </p:nvSpPr>
        <p:spPr>
          <a:xfrm>
            <a:off x="632113" y="1469774"/>
            <a:ext cx="663287" cy="644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AF6E9DB-1193-4C0D-A854-7F8FDCE5CB98}"/>
              </a:ext>
            </a:extLst>
          </p:cNvPr>
          <p:cNvSpPr txBox="1"/>
          <p:nvPr/>
        </p:nvSpPr>
        <p:spPr>
          <a:xfrm>
            <a:off x="541994" y="1080659"/>
            <a:ext cx="79057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16,4</a:t>
            </a:r>
            <a:endParaRPr lang="x-none" sz="2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FDF4167-4C75-42D7-A9AE-0CE80EF39FE8}"/>
              </a:ext>
            </a:extLst>
          </p:cNvPr>
          <p:cNvSpPr txBox="1"/>
          <p:nvPr/>
        </p:nvSpPr>
        <p:spPr>
          <a:xfrm>
            <a:off x="616610" y="2106796"/>
            <a:ext cx="646010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x-none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33C770FB-22FE-4701-88BF-D89C169A6845}"/>
              </a:ext>
            </a:extLst>
          </p:cNvPr>
          <p:cNvGrpSpPr/>
          <p:nvPr/>
        </p:nvGrpSpPr>
        <p:grpSpPr>
          <a:xfrm>
            <a:off x="6507066" y="1205741"/>
            <a:ext cx="1943608" cy="922317"/>
            <a:chOff x="1524000" y="1473200"/>
            <a:chExt cx="2984500" cy="1955800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C2D3D281-9980-4F0A-A540-3E171866D4F3}"/>
                </a:ext>
              </a:extLst>
            </p:cNvPr>
            <p:cNvSpPr/>
            <p:nvPr/>
          </p:nvSpPr>
          <p:spPr>
            <a:xfrm>
              <a:off x="1524000" y="1473200"/>
              <a:ext cx="1054100" cy="1955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F590E653-5D7B-40F2-B71B-7666CAF1F66C}"/>
                </a:ext>
              </a:extLst>
            </p:cNvPr>
            <p:cNvSpPr/>
            <p:nvPr/>
          </p:nvSpPr>
          <p:spPr>
            <a:xfrm>
              <a:off x="3454400" y="1625600"/>
              <a:ext cx="1054100" cy="1803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3D482B2D-3872-46D9-8E28-970ED7196316}"/>
              </a:ext>
            </a:extLst>
          </p:cNvPr>
          <p:cNvCxnSpPr/>
          <p:nvPr/>
        </p:nvCxnSpPr>
        <p:spPr>
          <a:xfrm>
            <a:off x="4792397" y="2112015"/>
            <a:ext cx="405572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FDF4167-4C75-42D7-A9AE-0CE80EF39FE8}"/>
              </a:ext>
            </a:extLst>
          </p:cNvPr>
          <p:cNvSpPr txBox="1"/>
          <p:nvPr/>
        </p:nvSpPr>
        <p:spPr>
          <a:xfrm>
            <a:off x="6515875" y="2128023"/>
            <a:ext cx="646010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x-none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05ED830-B064-4131-A5EB-87F9F47E1E8C}"/>
              </a:ext>
            </a:extLst>
          </p:cNvPr>
          <p:cNvSpPr txBox="1"/>
          <p:nvPr/>
        </p:nvSpPr>
        <p:spPr>
          <a:xfrm>
            <a:off x="7545185" y="2118404"/>
            <a:ext cx="1146917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(план)</a:t>
            </a:r>
            <a:endParaRPr lang="x-none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AF6E9DB-1193-4C0D-A854-7F8FDCE5CB98}"/>
              </a:ext>
            </a:extLst>
          </p:cNvPr>
          <p:cNvSpPr txBox="1"/>
          <p:nvPr/>
        </p:nvSpPr>
        <p:spPr>
          <a:xfrm>
            <a:off x="6455011" y="815445"/>
            <a:ext cx="79057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12,7</a:t>
            </a:r>
            <a:endParaRPr lang="x-none" sz="2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ADE8E3C-6110-433B-975B-E6A5F80955BA}"/>
              </a:ext>
            </a:extLst>
          </p:cNvPr>
          <p:cNvSpPr txBox="1"/>
          <p:nvPr/>
        </p:nvSpPr>
        <p:spPr>
          <a:xfrm>
            <a:off x="7712153" y="907892"/>
            <a:ext cx="79057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12,5</a:t>
            </a:r>
            <a:endParaRPr lang="x-none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C2D3D281-9980-4F0A-A540-3E171866D4F3}"/>
              </a:ext>
            </a:extLst>
          </p:cNvPr>
          <p:cNvSpPr/>
          <p:nvPr/>
        </p:nvSpPr>
        <p:spPr>
          <a:xfrm>
            <a:off x="5333240" y="1429059"/>
            <a:ext cx="663287" cy="6849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AF6E9DB-1193-4C0D-A854-7F8FDCE5CB98}"/>
              </a:ext>
            </a:extLst>
          </p:cNvPr>
          <p:cNvSpPr txBox="1"/>
          <p:nvPr/>
        </p:nvSpPr>
        <p:spPr>
          <a:xfrm>
            <a:off x="5243121" y="1052134"/>
            <a:ext cx="79057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11,6</a:t>
            </a:r>
            <a:endParaRPr lang="x-none" sz="2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FDF4167-4C75-42D7-A9AE-0CE80EF39FE8}"/>
              </a:ext>
            </a:extLst>
          </p:cNvPr>
          <p:cNvSpPr txBox="1"/>
          <p:nvPr/>
        </p:nvSpPr>
        <p:spPr>
          <a:xfrm>
            <a:off x="5317737" y="2116371"/>
            <a:ext cx="646010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x-none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5"/>
          <p:cNvSpPr txBox="1">
            <a:spLocks noChangeArrowheads="1"/>
          </p:cNvSpPr>
          <p:nvPr/>
        </p:nvSpPr>
        <p:spPr bwMode="auto">
          <a:xfrm>
            <a:off x="1218863" y="753603"/>
            <a:ext cx="673593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1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104,4%</a:t>
            </a:r>
          </a:p>
        </p:txBody>
      </p:sp>
      <p:sp>
        <p:nvSpPr>
          <p:cNvPr id="96" name=" 3"/>
          <p:cNvSpPr/>
          <p:nvPr/>
        </p:nvSpPr>
        <p:spPr>
          <a:xfrm>
            <a:off x="1311714" y="969570"/>
            <a:ext cx="397381" cy="194401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7" name="TextBox 5"/>
          <p:cNvSpPr txBox="1">
            <a:spLocks noChangeArrowheads="1"/>
          </p:cNvSpPr>
          <p:nvPr/>
        </p:nvSpPr>
        <p:spPr bwMode="auto">
          <a:xfrm>
            <a:off x="5947109" y="737597"/>
            <a:ext cx="673593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1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109,5%</a:t>
            </a:r>
          </a:p>
        </p:txBody>
      </p:sp>
      <p:sp>
        <p:nvSpPr>
          <p:cNvPr id="98" name=" 3"/>
          <p:cNvSpPr/>
          <p:nvPr/>
        </p:nvSpPr>
        <p:spPr>
          <a:xfrm>
            <a:off x="6039960" y="953564"/>
            <a:ext cx="397381" cy="194401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4" name="Прямоугольник 113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РЫНОК НЕФТЕПРОДУКТОВ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6" name="Диаграмма 115"/>
          <p:cNvGraphicFramePr/>
          <p:nvPr>
            <p:extLst>
              <p:ext uri="{D42A27DB-BD31-4B8C-83A1-F6EECF244321}">
                <p14:modId xmlns:p14="http://schemas.microsoft.com/office/powerpoint/2010/main" val="122327212"/>
              </p:ext>
            </p:extLst>
          </p:nvPr>
        </p:nvGraphicFramePr>
        <p:xfrm>
          <a:off x="513858" y="2493818"/>
          <a:ext cx="8130079" cy="236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9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ABFE27-1042-485A-BD75-338DE0839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9594" y="445694"/>
            <a:ext cx="484748" cy="4847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F3B766D-C241-44C0-82FA-F0BE1A8615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8244" y="465075"/>
            <a:ext cx="445985" cy="4459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BECD18B-1B29-4F5B-9C22-5504E9801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3177" y="445693"/>
            <a:ext cx="445985" cy="4451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8B6C8E85-B444-43A1-A27C-E0593B2D9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8332" y="445693"/>
            <a:ext cx="484748" cy="48474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2FCE8A-C5AA-4196-87C7-FB134191B226}"/>
              </a:ext>
            </a:extLst>
          </p:cNvPr>
          <p:cNvSpPr txBox="1"/>
          <p:nvPr/>
        </p:nvSpPr>
        <p:spPr>
          <a:xfrm>
            <a:off x="5581651" y="4408301"/>
            <a:ext cx="344804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180,7 </a:t>
            </a:r>
            <a:r>
              <a:rPr lang="ru-RU" sz="21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</a:t>
            </a:r>
            <a:r>
              <a:rPr lang="ru-RU" sz="2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</a:t>
            </a:r>
            <a:endParaRPr lang="x-none" sz="2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ОБЕСПЕЧЕННОСТЬ ВНУТРЕННЕГО РЫНКА ГСМ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3104" y="4591837"/>
            <a:ext cx="4311518" cy="300083"/>
          </a:xfrm>
          <a:prstGeom prst="rect">
            <a:avLst/>
          </a:prstGeom>
          <a:ln w="12700">
            <a:solidFill>
              <a:srgbClr val="002060"/>
            </a:solidFill>
            <a:prstDash val="sysDot"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ОБЪЕМ ЭКСПОРТА БЕНЗИНА В 2019 ГОДУ</a:t>
            </a:r>
            <a:endParaRPr lang="x-none" sz="15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072062" y="4467199"/>
            <a:ext cx="470297" cy="526274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16167"/>
            <a:ext cx="9144000" cy="4125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1915694" y="1016167"/>
            <a:ext cx="948341" cy="412583"/>
          </a:xfrm>
          <a:prstGeom prst="round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БЕНЗИН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3276535" y="1016166"/>
            <a:ext cx="948341" cy="412584"/>
          </a:xfrm>
          <a:prstGeom prst="round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ДИЗЕЛЬ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4595812" y="1016167"/>
            <a:ext cx="1385888" cy="412583"/>
          </a:xfrm>
          <a:prstGeom prst="round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АВИАКЕРОСИН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6367066" y="1016167"/>
            <a:ext cx="948341" cy="412583"/>
          </a:xfrm>
          <a:prstGeom prst="round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МАЗУТ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887955"/>
            <a:ext cx="9144000" cy="42033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1901407" y="3887955"/>
            <a:ext cx="948341" cy="420334"/>
          </a:xfrm>
          <a:prstGeom prst="round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24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3262247" y="3887954"/>
            <a:ext cx="948341" cy="420334"/>
          </a:xfrm>
          <a:prstGeom prst="round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25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4595812" y="3887955"/>
            <a:ext cx="1385888" cy="420334"/>
          </a:xfrm>
          <a:prstGeom prst="roundRect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26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6352778" y="3887955"/>
            <a:ext cx="948341" cy="420334"/>
          </a:xfrm>
          <a:prstGeom prst="round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18512" y="2459205"/>
            <a:ext cx="9144000" cy="4125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1897182" y="2459205"/>
            <a:ext cx="948341" cy="41258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73,9%</a:t>
            </a:r>
          </a:p>
        </p:txBody>
      </p:sp>
      <p:sp>
        <p:nvSpPr>
          <p:cNvPr id="29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3258022" y="2459204"/>
            <a:ext cx="948341" cy="41258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82%</a:t>
            </a:r>
          </a:p>
        </p:txBody>
      </p:sp>
      <p:sp>
        <p:nvSpPr>
          <p:cNvPr id="30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4577300" y="2459205"/>
            <a:ext cx="1385888" cy="41258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31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6348553" y="2459205"/>
            <a:ext cx="948341" cy="41258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-18512" y="1744830"/>
            <a:ext cx="9144000" cy="3982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1897182" y="1744830"/>
            <a:ext cx="948341" cy="3982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</a:t>
            </a:r>
          </a:p>
        </p:txBody>
      </p:sp>
      <p:sp>
        <p:nvSpPr>
          <p:cNvPr id="34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3258022" y="1744829"/>
            <a:ext cx="948341" cy="3982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87,2%</a:t>
            </a:r>
          </a:p>
        </p:txBody>
      </p:sp>
      <p:sp>
        <p:nvSpPr>
          <p:cNvPr id="35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4577300" y="1744830"/>
            <a:ext cx="1385888" cy="3982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50,5%</a:t>
            </a:r>
          </a:p>
        </p:txBody>
      </p:sp>
      <p:sp>
        <p:nvSpPr>
          <p:cNvPr id="36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6348553" y="1744830"/>
            <a:ext cx="948341" cy="3982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-18512" y="3187867"/>
            <a:ext cx="9144000" cy="3982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1897182" y="3187867"/>
            <a:ext cx="948341" cy="3982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93,2%</a:t>
            </a:r>
          </a:p>
        </p:txBody>
      </p:sp>
      <p:sp>
        <p:nvSpPr>
          <p:cNvPr id="39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3258022" y="3187866"/>
            <a:ext cx="948341" cy="3982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91,1%</a:t>
            </a:r>
          </a:p>
        </p:txBody>
      </p:sp>
      <p:sp>
        <p:nvSpPr>
          <p:cNvPr id="40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4577300" y="3187867"/>
            <a:ext cx="1385888" cy="3982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62%</a:t>
            </a:r>
          </a:p>
        </p:txBody>
      </p:sp>
      <p:sp>
        <p:nvSpPr>
          <p:cNvPr id="41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6348553" y="3187867"/>
            <a:ext cx="948341" cy="3982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0012" y="1643063"/>
            <a:ext cx="1243013" cy="60007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2016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00012" y="2365457"/>
            <a:ext cx="1243013" cy="60007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2017</a:t>
            </a: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00012" y="3086976"/>
            <a:ext cx="1243013" cy="60007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00012" y="3798083"/>
            <a:ext cx="1243013" cy="60007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201</a:t>
            </a:r>
            <a:r>
              <a:rPr lang="en-US" sz="2400" b="1" dirty="0" smtClean="0">
                <a:solidFill>
                  <a:srgbClr val="002060"/>
                </a:solidFill>
              </a:rPr>
              <a:t>9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3F3B766D-C241-44C0-82FA-F0BE1A8615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7469" y="465075"/>
            <a:ext cx="445985" cy="445985"/>
          </a:xfrm>
          <a:prstGeom prst="rect">
            <a:avLst/>
          </a:prstGeom>
        </p:spPr>
      </p:pic>
      <p:sp>
        <p:nvSpPr>
          <p:cNvPr id="47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7786291" y="1016167"/>
            <a:ext cx="948341" cy="412583"/>
          </a:xfrm>
          <a:prstGeom prst="round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БИТУМ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7772003" y="3887955"/>
            <a:ext cx="948341" cy="420334"/>
          </a:xfrm>
          <a:prstGeom prst="round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49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7767778" y="2459205"/>
            <a:ext cx="948341" cy="41258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50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7767778" y="1744830"/>
            <a:ext cx="948341" cy="3982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51" name="Скругленный прямоугольник 70">
            <a:extLst>
              <a:ext uri="{FF2B5EF4-FFF2-40B4-BE49-F238E27FC236}">
                <a16:creationId xmlns:a16="http://schemas.microsoft.com/office/drawing/2014/main" xmlns="" id="{E12EFCAA-A5AC-43F1-8586-89DAA6614108}"/>
              </a:ext>
            </a:extLst>
          </p:cNvPr>
          <p:cNvSpPr/>
          <p:nvPr/>
        </p:nvSpPr>
        <p:spPr>
          <a:xfrm>
            <a:off x="7767778" y="3187867"/>
            <a:ext cx="948341" cy="3982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7638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" y="482533"/>
            <a:ext cx="4243388" cy="67475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8580" tIns="34290" rIns="68580" bIns="34290" anchor="ctr">
            <a:noAutofit/>
          </a:bodyPr>
          <a:lstStyle/>
          <a:p>
            <a:pPr algn="ctr" fontAlgn="ctr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местного содержания в закупках недропользователей по УВС, 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86300" y="484739"/>
            <a:ext cx="4243388" cy="6725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8580" tIns="34290" rIns="68580" bIns="34290" anchor="ctr">
            <a:noAutofit/>
          </a:bodyPr>
          <a:lstStyle/>
          <a:p>
            <a:pPr algn="ctr" fontAlgn="ctr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местного содержания в закупках недропользователей по добыче урана, %</a:t>
            </a: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303523636"/>
              </p:ext>
            </p:extLst>
          </p:nvPr>
        </p:nvGraphicFramePr>
        <p:xfrm>
          <a:off x="4686300" y="1312597"/>
          <a:ext cx="4243388" cy="110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054802218"/>
              </p:ext>
            </p:extLst>
          </p:nvPr>
        </p:nvGraphicFramePr>
        <p:xfrm>
          <a:off x="4686300" y="2542820"/>
          <a:ext cx="4243388" cy="108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208245217"/>
              </p:ext>
            </p:extLst>
          </p:nvPr>
        </p:nvGraphicFramePr>
        <p:xfrm>
          <a:off x="171450" y="1322922"/>
          <a:ext cx="4243388" cy="109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1219711730"/>
              </p:ext>
            </p:extLst>
          </p:nvPr>
        </p:nvGraphicFramePr>
        <p:xfrm>
          <a:off x="171450" y="2544901"/>
          <a:ext cx="4243388" cy="108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МЕСТНОЕ СОДЕРЖАНИЕ В ЗАКУПКАХ НЕДРОПОЛЬЗОВАТЕЛЕЙ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609017" y="4130199"/>
            <a:ext cx="1433504" cy="870427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ТОВАРАХ</a:t>
            </a:r>
            <a:endParaRPr lang="x-none" sz="9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889408" y="4241711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18%</a:t>
            </a:r>
          </a:p>
        </p:txBody>
      </p:sp>
      <p:sp>
        <p:nvSpPr>
          <p:cNvPr id="29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2478882" y="4130199"/>
            <a:ext cx="1433504" cy="870427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РАБОТАХ И УСЛУГАХ</a:t>
            </a:r>
            <a:endParaRPr lang="x-none" sz="9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2759273" y="4241711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7726A09-E073-4004-9D20-E30306134E22}"/>
              </a:ext>
            </a:extLst>
          </p:cNvPr>
          <p:cNvSpPr/>
          <p:nvPr/>
        </p:nvSpPr>
        <p:spPr>
          <a:xfrm>
            <a:off x="1171575" y="3737350"/>
            <a:ext cx="225742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на 2020 год</a:t>
            </a:r>
            <a:endParaRPr lang="x-none" sz="15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C5CD782B-E399-48E5-8DFA-1EC2563DE551}"/>
              </a:ext>
            </a:extLst>
          </p:cNvPr>
          <p:cNvCxnSpPr/>
          <p:nvPr/>
        </p:nvCxnSpPr>
        <p:spPr>
          <a:xfrm flipV="1">
            <a:off x="4545116" y="560666"/>
            <a:ext cx="0" cy="4411384"/>
          </a:xfrm>
          <a:prstGeom prst="line">
            <a:avLst/>
          </a:prstGeom>
          <a:ln>
            <a:solidFill>
              <a:srgbClr val="0040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5173882" y="4130199"/>
            <a:ext cx="1433504" cy="870427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ТОВАРАХ</a:t>
            </a:r>
            <a:endParaRPr lang="x-none" sz="9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5454274" y="4241711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27%</a:t>
            </a:r>
          </a:p>
        </p:txBody>
      </p:sp>
      <p:sp>
        <p:nvSpPr>
          <p:cNvPr id="35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7043747" y="4130199"/>
            <a:ext cx="1433504" cy="870427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РАБОТАХ И УСЛУГАХ</a:t>
            </a:r>
            <a:endParaRPr lang="x-none" sz="9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7324138" y="4241711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85%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7726A09-E073-4004-9D20-E30306134E22}"/>
              </a:ext>
            </a:extLst>
          </p:cNvPr>
          <p:cNvSpPr/>
          <p:nvPr/>
        </p:nvSpPr>
        <p:spPr>
          <a:xfrm>
            <a:off x="5736440" y="3737350"/>
            <a:ext cx="225742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на 2020 год</a:t>
            </a:r>
            <a:endParaRPr lang="x-none" sz="15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00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84802" y="736453"/>
            <a:ext cx="3572861" cy="1361893"/>
          </a:xfrm>
          <a:prstGeom prst="rect">
            <a:avLst/>
          </a:prstGeom>
        </p:spPr>
        <p:txBody>
          <a:bodyPr wrap="square" lIns="68561" tIns="34281" rIns="68561" bIns="34281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Общее количество контрактов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260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т.ч.:</a:t>
            </a:r>
          </a:p>
          <a:p>
            <a:pPr marL="257175" indent="-257175" algn="just">
              <a:buFont typeface="Arial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УВС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235</a:t>
            </a:r>
          </a:p>
          <a:p>
            <a:pPr marL="214313" indent="-214313" algn="just">
              <a:buFontTx/>
              <a:buChar char="-"/>
            </a:pP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разведку – 54</a:t>
            </a:r>
          </a:p>
          <a:p>
            <a:pPr marL="214313" indent="-214313" algn="just">
              <a:buFontTx/>
              <a:buChar char="-"/>
            </a:pP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добычу – 74</a:t>
            </a:r>
          </a:p>
          <a:p>
            <a:pPr marL="214313" indent="-214313" algn="just">
              <a:buFontTx/>
              <a:buChar char="-"/>
            </a:pP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совмещенную разведку и добычу – 96</a:t>
            </a:r>
          </a:p>
          <a:p>
            <a:pPr marL="214313" indent="-214313" algn="just">
              <a:buFontTx/>
              <a:buChar char="-"/>
            </a:pP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СРП – 11</a:t>
            </a:r>
          </a:p>
          <a:p>
            <a:pPr marL="257175" indent="-257175" algn="just">
              <a:buFont typeface="Arial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урану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35580" y="781198"/>
            <a:ext cx="3694574" cy="1177227"/>
          </a:xfrm>
          <a:prstGeom prst="rect">
            <a:avLst/>
          </a:prstGeom>
        </p:spPr>
        <p:txBody>
          <a:bodyPr wrap="square" lIns="68561" tIns="34281" rIns="68561" bIns="34281">
            <a:spAutoFit/>
          </a:bodyPr>
          <a:lstStyle/>
          <a:p>
            <a:pPr marL="257175" indent="-257175"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год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заключено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 контрактов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недропользование </a:t>
            </a:r>
          </a:p>
          <a:p>
            <a:pPr marL="257175" indent="-257175"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Общая сумма подписного бонуса составляет -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3,6 млрд. тенге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млн. долл. США</a:t>
            </a:r>
          </a:p>
          <a:p>
            <a:pPr marL="257175" indent="-257175"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инвестиции в геологоразведочные работы </a:t>
            </a: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158,4 млрд. тенге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3858" y="650330"/>
            <a:ext cx="3786680" cy="150166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64635" y="650330"/>
            <a:ext cx="3879302" cy="150166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НЕДРОПОЛЬЗОВАНИЕ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08457239"/>
              </p:ext>
            </p:extLst>
          </p:nvPr>
        </p:nvGraphicFramePr>
        <p:xfrm>
          <a:off x="513858" y="2400300"/>
          <a:ext cx="8130079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835518082"/>
              </p:ext>
            </p:extLst>
          </p:nvPr>
        </p:nvGraphicFramePr>
        <p:xfrm>
          <a:off x="303324" y="1559092"/>
          <a:ext cx="8537352" cy="110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9584916"/>
              </p:ext>
            </p:extLst>
          </p:nvPr>
        </p:nvGraphicFramePr>
        <p:xfrm>
          <a:off x="303324" y="3903467"/>
          <a:ext cx="8537352" cy="110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132075847"/>
              </p:ext>
            </p:extLst>
          </p:nvPr>
        </p:nvGraphicFramePr>
        <p:xfrm>
          <a:off x="303324" y="2692102"/>
          <a:ext cx="8537352" cy="110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86904474"/>
              </p:ext>
            </p:extLst>
          </p:nvPr>
        </p:nvGraphicFramePr>
        <p:xfrm>
          <a:off x="303324" y="425572"/>
          <a:ext cx="8537352" cy="110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17837" y="1100382"/>
            <a:ext cx="1098833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>
                <a:latin typeface="Arial" pitchFamily="34" charset="0"/>
                <a:cs typeface="Arial" pitchFamily="34" charset="0"/>
              </a:rPr>
              <a:t>Добыча газа</a:t>
            </a:r>
          </a:p>
          <a:p>
            <a:pPr algn="ctr"/>
            <a:r>
              <a:rPr lang="kk-KZ" sz="800" i="1" dirty="0">
                <a:latin typeface="Arial" pitchFamily="34" charset="0"/>
                <a:cs typeface="Arial" pitchFamily="34" charset="0"/>
              </a:rPr>
              <a:t>(млрд. м3)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7838" y="2191196"/>
            <a:ext cx="1159987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>
                <a:latin typeface="Arial" pitchFamily="34" charset="0"/>
                <a:cs typeface="Arial" pitchFamily="34" charset="0"/>
              </a:rPr>
              <a:t>Экспорт газа </a:t>
            </a:r>
            <a:r>
              <a:rPr lang="kk-KZ" sz="800" b="1" dirty="0">
                <a:latin typeface="Arial" pitchFamily="34" charset="0"/>
                <a:cs typeface="Arial" pitchFamily="34" charset="0"/>
              </a:rPr>
              <a:t>(</a:t>
            </a:r>
            <a:r>
              <a:rPr lang="kk-KZ" sz="800" i="1" dirty="0">
                <a:latin typeface="Arial" pitchFamily="34" charset="0"/>
                <a:cs typeface="Arial" pitchFamily="34" charset="0"/>
              </a:rPr>
              <a:t>млрд. м3)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687" y="3170277"/>
            <a:ext cx="1270516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dirty="0">
                <a:latin typeface="Arial" pitchFamily="34" charset="0"/>
                <a:cs typeface="Arial" pitchFamily="34" charset="0"/>
              </a:rPr>
              <a:t>Производство СНГ</a:t>
            </a:r>
            <a:endParaRPr lang="kk-KZ" sz="12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800" i="1" dirty="0">
                <a:latin typeface="Arial" pitchFamily="34" charset="0"/>
                <a:cs typeface="Arial" pitchFamily="34" charset="0"/>
              </a:rPr>
              <a:t>(млн. тонн)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6021020" y="765870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102,5%</a:t>
            </a:r>
          </a:p>
        </p:txBody>
      </p:sp>
      <p:sp>
        <p:nvSpPr>
          <p:cNvPr id="27" name=" 3"/>
          <p:cNvSpPr/>
          <p:nvPr/>
        </p:nvSpPr>
        <p:spPr>
          <a:xfrm>
            <a:off x="6139915" y="964475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6021020" y="1899390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29" name=" 3"/>
          <p:cNvSpPr/>
          <p:nvPr/>
        </p:nvSpPr>
        <p:spPr>
          <a:xfrm>
            <a:off x="6139915" y="2097995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рямоугольник 29"/>
          <p:cNvSpPr/>
          <p:nvPr/>
        </p:nvSpPr>
        <p:spPr>
          <a:xfrm>
            <a:off x="360687" y="4283171"/>
            <a:ext cx="1270516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200" b="1" noProof="1">
                <a:latin typeface="Arial" pitchFamily="34" charset="0"/>
                <a:cs typeface="Arial" pitchFamily="34" charset="0"/>
              </a:rPr>
              <a:t>Производство товарного газа</a:t>
            </a:r>
          </a:p>
          <a:p>
            <a:pPr algn="ctr"/>
            <a:r>
              <a:rPr lang="kk-KZ" sz="800" b="1" i="1" noProof="1">
                <a:latin typeface="Arial" pitchFamily="34" charset="0"/>
                <a:cs typeface="Arial" pitchFamily="34" charset="0"/>
              </a:rPr>
              <a:t>(</a:t>
            </a:r>
            <a:r>
              <a:rPr lang="kk-KZ" sz="800" i="1" dirty="0">
                <a:latin typeface="Arial" pitchFamily="34" charset="0"/>
                <a:cs typeface="Arial" pitchFamily="34" charset="0"/>
              </a:rPr>
              <a:t>млрд. м3)</a:t>
            </a: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6021020" y="3032400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101,3%</a:t>
            </a:r>
          </a:p>
        </p:txBody>
      </p:sp>
      <p:sp>
        <p:nvSpPr>
          <p:cNvPr id="32" name=" 3"/>
          <p:cNvSpPr/>
          <p:nvPr/>
        </p:nvSpPr>
        <p:spPr>
          <a:xfrm>
            <a:off x="6139915" y="3231005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6021020" y="4243765"/>
            <a:ext cx="5352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9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105,4%</a:t>
            </a:r>
          </a:p>
        </p:txBody>
      </p:sp>
      <p:sp>
        <p:nvSpPr>
          <p:cNvPr id="34" name=" 3"/>
          <p:cNvSpPr/>
          <p:nvPr/>
        </p:nvSpPr>
        <p:spPr>
          <a:xfrm>
            <a:off x="6139915" y="4442370"/>
            <a:ext cx="315794" cy="191607"/>
          </a:xfrm>
          <a:prstGeom prst="swooshArrow">
            <a:avLst>
              <a:gd name="adj1" fmla="val 49292"/>
              <a:gd name="adj2" fmla="val 81438"/>
            </a:avLst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0BE012FE-FD28-49AB-9E2C-6DC96F11B1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5688" y="2791216"/>
            <a:ext cx="522344" cy="4270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0B0A8DD-6929-4A35-A825-BACCCB62E2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25688" y="512530"/>
            <a:ext cx="544286" cy="54428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A670D499-7F9E-4248-B2D6-824185926D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9224" y="1675314"/>
            <a:ext cx="500057" cy="50005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ПОКАЗАТЕЛИ ГАЗОВОЙ ПРОМЫШЛЕННОСТИ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6521F68F-41CA-46BA-BBD5-8A7090A88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352027"/>
            <a:ext cx="7029450" cy="360183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7726A09-E073-4004-9D20-E30306134E22}"/>
              </a:ext>
            </a:extLst>
          </p:cNvPr>
          <p:cNvSpPr/>
          <p:nvPr/>
        </p:nvSpPr>
        <p:spPr>
          <a:xfrm>
            <a:off x="1314451" y="3808788"/>
            <a:ext cx="1498709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ГОД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k-K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ГАЗИФИКАЦИЯ СТРАНЫ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300083"/>
            <a:ext cx="9144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466733" y="4164499"/>
            <a:ext cx="1433504" cy="715215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  <a:endParaRPr lang="x-none" sz="9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747124" y="4276013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24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3831937" y="4164500"/>
            <a:ext cx="1451552" cy="918759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ГАЗИФИКАЦИИ НАСЕЛЕНИЯ</a:t>
            </a:r>
          </a:p>
        </p:txBody>
      </p:sp>
      <p:sp>
        <p:nvSpPr>
          <p:cNvPr id="25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4098124" y="4258633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51,47%</a:t>
            </a:r>
          </a:p>
        </p:txBody>
      </p:sp>
      <p:sp>
        <p:nvSpPr>
          <p:cNvPr id="26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2100263" y="4164499"/>
            <a:ext cx="1389657" cy="715215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 ТЕНГЕ</a:t>
            </a:r>
          </a:p>
        </p:txBody>
      </p:sp>
      <p:sp>
        <p:nvSpPr>
          <p:cNvPr id="27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2347524" y="4261725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7726A09-E073-4004-9D20-E30306134E22}"/>
              </a:ext>
            </a:extLst>
          </p:cNvPr>
          <p:cNvSpPr/>
          <p:nvPr/>
        </p:nvSpPr>
        <p:spPr>
          <a:xfrm>
            <a:off x="4453384" y="3801742"/>
            <a:ext cx="1837433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01.01.2020 г.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5487829" y="4164500"/>
            <a:ext cx="1451552" cy="918759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ЧЕЛ. ИМЕЮТ ДОСТУП К ГАЗУ</a:t>
            </a:r>
          </a:p>
        </p:txBody>
      </p:sp>
      <p:sp>
        <p:nvSpPr>
          <p:cNvPr id="30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5754017" y="4258633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9,5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7726A09-E073-4004-9D20-E30306134E22}"/>
              </a:ext>
            </a:extLst>
          </p:cNvPr>
          <p:cNvSpPr/>
          <p:nvPr/>
        </p:nvSpPr>
        <p:spPr>
          <a:xfrm>
            <a:off x="7066512" y="3801742"/>
            <a:ext cx="1837433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на 2020 г.</a:t>
            </a:r>
            <a:endParaRPr lang="x-none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Скругленный прямоугольник 88">
            <a:extLst>
              <a:ext uri="{FF2B5EF4-FFF2-40B4-BE49-F238E27FC236}">
                <a16:creationId xmlns="" xmlns:a16="http://schemas.microsoft.com/office/drawing/2014/main" id="{E767FFEA-7B2A-44A8-B3D0-4276002BE275}"/>
              </a:ext>
            </a:extLst>
          </p:cNvPr>
          <p:cNvSpPr/>
          <p:nvPr/>
        </p:nvSpPr>
        <p:spPr>
          <a:xfrm>
            <a:off x="7272283" y="4164500"/>
            <a:ext cx="1451552" cy="918759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ГАЗИФИКАЦИИ НАСЕЛЕНИЯ</a:t>
            </a:r>
          </a:p>
        </p:txBody>
      </p:sp>
      <p:sp>
        <p:nvSpPr>
          <p:cNvPr id="33" name="Скругленный прямоугольник 69">
            <a:extLst>
              <a:ext uri="{FF2B5EF4-FFF2-40B4-BE49-F238E27FC236}">
                <a16:creationId xmlns="" xmlns:a16="http://schemas.microsoft.com/office/drawing/2014/main" id="{8F7A2FAB-5DAD-449F-B79B-F168675BE123}"/>
              </a:ext>
            </a:extLst>
          </p:cNvPr>
          <p:cNvSpPr/>
          <p:nvPr/>
        </p:nvSpPr>
        <p:spPr>
          <a:xfrm>
            <a:off x="7532521" y="4255061"/>
            <a:ext cx="931076" cy="3214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" tIns="29212" rIns="58424" bIns="29212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52,23%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62209" y="60499"/>
            <a:ext cx="4817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x-none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1546</Words>
  <Application>Microsoft Office PowerPoint</Application>
  <PresentationFormat>Экран (16:9)</PresentationFormat>
  <Paragraphs>394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Кайрат Нурперзент</cp:lastModifiedBy>
  <cp:revision>512</cp:revision>
  <cp:lastPrinted>2020-05-22T12:18:31Z</cp:lastPrinted>
  <dcterms:created xsi:type="dcterms:W3CDTF">2020-02-21T04:10:47Z</dcterms:created>
  <dcterms:modified xsi:type="dcterms:W3CDTF">2020-06-04T10:15:05Z</dcterms:modified>
</cp:coreProperties>
</file>